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4" r:id="rId3"/>
    <p:sldId id="257" r:id="rId4"/>
    <p:sldId id="283" r:id="rId5"/>
    <p:sldId id="274" r:id="rId6"/>
    <p:sldId id="262" r:id="rId7"/>
    <p:sldId id="263" r:id="rId8"/>
    <p:sldId id="278" r:id="rId9"/>
    <p:sldId id="279" r:id="rId10"/>
    <p:sldId id="275" r:id="rId11"/>
    <p:sldId id="280" r:id="rId12"/>
    <p:sldId id="264" r:id="rId13"/>
    <p:sldId id="265" r:id="rId14"/>
    <p:sldId id="266" r:id="rId15"/>
    <p:sldId id="267" r:id="rId16"/>
    <p:sldId id="258" r:id="rId17"/>
    <p:sldId id="259" r:id="rId18"/>
    <p:sldId id="268" r:id="rId19"/>
    <p:sldId id="271" r:id="rId20"/>
    <p:sldId id="269" r:id="rId21"/>
    <p:sldId id="270" r:id="rId22"/>
    <p:sldId id="285" r:id="rId23"/>
    <p:sldId id="273" r:id="rId24"/>
    <p:sldId id="281" r:id="rId25"/>
    <p:sldId id="282" r:id="rId26"/>
    <p:sldId id="276"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59" autoAdjust="0"/>
    <p:restoredTop sz="94660"/>
  </p:normalViewPr>
  <p:slideViewPr>
    <p:cSldViewPr snapToGrid="0">
      <p:cViewPr varScale="1">
        <p:scale>
          <a:sx n="108" d="100"/>
          <a:sy n="108" d="100"/>
        </p:scale>
        <p:origin x="224"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65773-A259-44CD-819A-AC32B94A41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CF8172F-4DF0-4E39-A2FD-EF77C6D199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3ACC93A-7BA6-4347-939C-39A04E7E5ECF}"/>
              </a:ext>
            </a:extLst>
          </p:cNvPr>
          <p:cNvSpPr>
            <a:spLocks noGrp="1"/>
          </p:cNvSpPr>
          <p:nvPr>
            <p:ph type="dt" sz="half" idx="10"/>
          </p:nvPr>
        </p:nvSpPr>
        <p:spPr/>
        <p:txBody>
          <a:bodyPr/>
          <a:lstStyle/>
          <a:p>
            <a:fld id="{9A2EB52A-AEFE-481E-8B7B-190689EF0378}" type="datetimeFigureOut">
              <a:rPr lang="en-GB" smtClean="0"/>
              <a:t>20/11/2020</a:t>
            </a:fld>
            <a:endParaRPr lang="en-GB"/>
          </a:p>
        </p:txBody>
      </p:sp>
      <p:sp>
        <p:nvSpPr>
          <p:cNvPr id="5" name="Footer Placeholder 4">
            <a:extLst>
              <a:ext uri="{FF2B5EF4-FFF2-40B4-BE49-F238E27FC236}">
                <a16:creationId xmlns:a16="http://schemas.microsoft.com/office/drawing/2014/main" id="{5EACCDA8-D33A-4117-8B06-C65238E4B1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525DE8-1B80-4182-B841-3CCEA2A217BC}"/>
              </a:ext>
            </a:extLst>
          </p:cNvPr>
          <p:cNvSpPr>
            <a:spLocks noGrp="1"/>
          </p:cNvSpPr>
          <p:nvPr>
            <p:ph type="sldNum" sz="quarter" idx="12"/>
          </p:nvPr>
        </p:nvSpPr>
        <p:spPr/>
        <p:txBody>
          <a:bodyPr/>
          <a:lstStyle/>
          <a:p>
            <a:fld id="{DB6AC293-8F55-4A51-9DB7-9A19C368DD6A}" type="slidenum">
              <a:rPr lang="en-GB" smtClean="0"/>
              <a:t>‹#›</a:t>
            </a:fld>
            <a:endParaRPr lang="en-GB"/>
          </a:p>
        </p:txBody>
      </p:sp>
    </p:spTree>
    <p:extLst>
      <p:ext uri="{BB962C8B-B14F-4D97-AF65-F5344CB8AC3E}">
        <p14:creationId xmlns:p14="http://schemas.microsoft.com/office/powerpoint/2010/main" val="4255507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91FF5-B4D6-4EE2-989C-F8E4FAEA681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347A120-22B5-4313-969B-7E179FCBED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9110C7-97C5-4BAF-8772-E138BDDCFC3F}"/>
              </a:ext>
            </a:extLst>
          </p:cNvPr>
          <p:cNvSpPr>
            <a:spLocks noGrp="1"/>
          </p:cNvSpPr>
          <p:nvPr>
            <p:ph type="dt" sz="half" idx="10"/>
          </p:nvPr>
        </p:nvSpPr>
        <p:spPr/>
        <p:txBody>
          <a:bodyPr/>
          <a:lstStyle/>
          <a:p>
            <a:fld id="{9A2EB52A-AEFE-481E-8B7B-190689EF0378}" type="datetimeFigureOut">
              <a:rPr lang="en-GB" smtClean="0"/>
              <a:t>20/11/2020</a:t>
            </a:fld>
            <a:endParaRPr lang="en-GB"/>
          </a:p>
        </p:txBody>
      </p:sp>
      <p:sp>
        <p:nvSpPr>
          <p:cNvPr id="5" name="Footer Placeholder 4">
            <a:extLst>
              <a:ext uri="{FF2B5EF4-FFF2-40B4-BE49-F238E27FC236}">
                <a16:creationId xmlns:a16="http://schemas.microsoft.com/office/drawing/2014/main" id="{80329A38-AFBD-4E60-8004-43A41DACDD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4A4581-15F1-4DD2-B3E9-A85DC67591A8}"/>
              </a:ext>
            </a:extLst>
          </p:cNvPr>
          <p:cNvSpPr>
            <a:spLocks noGrp="1"/>
          </p:cNvSpPr>
          <p:nvPr>
            <p:ph type="sldNum" sz="quarter" idx="12"/>
          </p:nvPr>
        </p:nvSpPr>
        <p:spPr/>
        <p:txBody>
          <a:bodyPr/>
          <a:lstStyle/>
          <a:p>
            <a:fld id="{DB6AC293-8F55-4A51-9DB7-9A19C368DD6A}" type="slidenum">
              <a:rPr lang="en-GB" smtClean="0"/>
              <a:t>‹#›</a:t>
            </a:fld>
            <a:endParaRPr lang="en-GB"/>
          </a:p>
        </p:txBody>
      </p:sp>
    </p:spTree>
    <p:extLst>
      <p:ext uri="{BB962C8B-B14F-4D97-AF65-F5344CB8AC3E}">
        <p14:creationId xmlns:p14="http://schemas.microsoft.com/office/powerpoint/2010/main" val="3971040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008C55-1482-4B0C-A274-C5120A2B2AA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60063A-B7B4-4BA4-88AB-3B8C23AFFA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E1DB55-7CE4-46E3-A7F8-2FF19F1F3BB1}"/>
              </a:ext>
            </a:extLst>
          </p:cNvPr>
          <p:cNvSpPr>
            <a:spLocks noGrp="1"/>
          </p:cNvSpPr>
          <p:nvPr>
            <p:ph type="dt" sz="half" idx="10"/>
          </p:nvPr>
        </p:nvSpPr>
        <p:spPr/>
        <p:txBody>
          <a:bodyPr/>
          <a:lstStyle/>
          <a:p>
            <a:fld id="{9A2EB52A-AEFE-481E-8B7B-190689EF0378}" type="datetimeFigureOut">
              <a:rPr lang="en-GB" smtClean="0"/>
              <a:t>20/11/2020</a:t>
            </a:fld>
            <a:endParaRPr lang="en-GB"/>
          </a:p>
        </p:txBody>
      </p:sp>
      <p:sp>
        <p:nvSpPr>
          <p:cNvPr id="5" name="Footer Placeholder 4">
            <a:extLst>
              <a:ext uri="{FF2B5EF4-FFF2-40B4-BE49-F238E27FC236}">
                <a16:creationId xmlns:a16="http://schemas.microsoft.com/office/drawing/2014/main" id="{7FA9EFE1-979B-4FB8-9220-D8A5A23A4A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D7E3EF-C537-401B-BACB-D5236D986C1E}"/>
              </a:ext>
            </a:extLst>
          </p:cNvPr>
          <p:cNvSpPr>
            <a:spLocks noGrp="1"/>
          </p:cNvSpPr>
          <p:nvPr>
            <p:ph type="sldNum" sz="quarter" idx="12"/>
          </p:nvPr>
        </p:nvSpPr>
        <p:spPr/>
        <p:txBody>
          <a:bodyPr/>
          <a:lstStyle/>
          <a:p>
            <a:fld id="{DB6AC293-8F55-4A51-9DB7-9A19C368DD6A}" type="slidenum">
              <a:rPr lang="en-GB" smtClean="0"/>
              <a:t>‹#›</a:t>
            </a:fld>
            <a:endParaRPr lang="en-GB"/>
          </a:p>
        </p:txBody>
      </p:sp>
    </p:spTree>
    <p:extLst>
      <p:ext uri="{BB962C8B-B14F-4D97-AF65-F5344CB8AC3E}">
        <p14:creationId xmlns:p14="http://schemas.microsoft.com/office/powerpoint/2010/main" val="2870567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059F6-DE29-47A8-9095-171B31ADF8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886D21-1B45-4872-8FF6-7E965799C8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EB8C82-0BAF-4835-AEAE-585657C920FD}"/>
              </a:ext>
            </a:extLst>
          </p:cNvPr>
          <p:cNvSpPr>
            <a:spLocks noGrp="1"/>
          </p:cNvSpPr>
          <p:nvPr>
            <p:ph type="dt" sz="half" idx="10"/>
          </p:nvPr>
        </p:nvSpPr>
        <p:spPr/>
        <p:txBody>
          <a:bodyPr/>
          <a:lstStyle/>
          <a:p>
            <a:fld id="{9A2EB52A-AEFE-481E-8B7B-190689EF0378}" type="datetimeFigureOut">
              <a:rPr lang="en-GB" smtClean="0"/>
              <a:t>20/11/2020</a:t>
            </a:fld>
            <a:endParaRPr lang="en-GB"/>
          </a:p>
        </p:txBody>
      </p:sp>
      <p:sp>
        <p:nvSpPr>
          <p:cNvPr id="5" name="Footer Placeholder 4">
            <a:extLst>
              <a:ext uri="{FF2B5EF4-FFF2-40B4-BE49-F238E27FC236}">
                <a16:creationId xmlns:a16="http://schemas.microsoft.com/office/drawing/2014/main" id="{C11D6CB0-4AFA-4E60-88D6-1B428E568D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72EBF8-6BD2-413A-AEDF-5A1430E5062F}"/>
              </a:ext>
            </a:extLst>
          </p:cNvPr>
          <p:cNvSpPr>
            <a:spLocks noGrp="1"/>
          </p:cNvSpPr>
          <p:nvPr>
            <p:ph type="sldNum" sz="quarter" idx="12"/>
          </p:nvPr>
        </p:nvSpPr>
        <p:spPr/>
        <p:txBody>
          <a:bodyPr/>
          <a:lstStyle/>
          <a:p>
            <a:fld id="{DB6AC293-8F55-4A51-9DB7-9A19C368DD6A}" type="slidenum">
              <a:rPr lang="en-GB" smtClean="0"/>
              <a:t>‹#›</a:t>
            </a:fld>
            <a:endParaRPr lang="en-GB"/>
          </a:p>
        </p:txBody>
      </p:sp>
    </p:spTree>
    <p:extLst>
      <p:ext uri="{BB962C8B-B14F-4D97-AF65-F5344CB8AC3E}">
        <p14:creationId xmlns:p14="http://schemas.microsoft.com/office/powerpoint/2010/main" val="3343289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5B889-EE8D-48E0-8092-5C40245EBC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4921AC2-9595-4211-B342-3DDFEA535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E77931-A840-4EBD-AC6E-5C951A718323}"/>
              </a:ext>
            </a:extLst>
          </p:cNvPr>
          <p:cNvSpPr>
            <a:spLocks noGrp="1"/>
          </p:cNvSpPr>
          <p:nvPr>
            <p:ph type="dt" sz="half" idx="10"/>
          </p:nvPr>
        </p:nvSpPr>
        <p:spPr/>
        <p:txBody>
          <a:bodyPr/>
          <a:lstStyle/>
          <a:p>
            <a:fld id="{9A2EB52A-AEFE-481E-8B7B-190689EF0378}" type="datetimeFigureOut">
              <a:rPr lang="en-GB" smtClean="0"/>
              <a:t>20/11/2020</a:t>
            </a:fld>
            <a:endParaRPr lang="en-GB"/>
          </a:p>
        </p:txBody>
      </p:sp>
      <p:sp>
        <p:nvSpPr>
          <p:cNvPr id="5" name="Footer Placeholder 4">
            <a:extLst>
              <a:ext uri="{FF2B5EF4-FFF2-40B4-BE49-F238E27FC236}">
                <a16:creationId xmlns:a16="http://schemas.microsoft.com/office/drawing/2014/main" id="{9C4B45D8-DA64-4A46-AD86-C2A3F43EEF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88BD73-231B-41B8-A3C4-903B50B30AD7}"/>
              </a:ext>
            </a:extLst>
          </p:cNvPr>
          <p:cNvSpPr>
            <a:spLocks noGrp="1"/>
          </p:cNvSpPr>
          <p:nvPr>
            <p:ph type="sldNum" sz="quarter" idx="12"/>
          </p:nvPr>
        </p:nvSpPr>
        <p:spPr/>
        <p:txBody>
          <a:bodyPr/>
          <a:lstStyle/>
          <a:p>
            <a:fld id="{DB6AC293-8F55-4A51-9DB7-9A19C368DD6A}" type="slidenum">
              <a:rPr lang="en-GB" smtClean="0"/>
              <a:t>‹#›</a:t>
            </a:fld>
            <a:endParaRPr lang="en-GB"/>
          </a:p>
        </p:txBody>
      </p:sp>
    </p:spTree>
    <p:extLst>
      <p:ext uri="{BB962C8B-B14F-4D97-AF65-F5344CB8AC3E}">
        <p14:creationId xmlns:p14="http://schemas.microsoft.com/office/powerpoint/2010/main" val="1834107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94BDD-8627-4DD7-8217-957C5335FB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E113C68-3290-48B3-8266-B1B1649721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4EFA88D-DE9B-440C-A821-9EB0265EA2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F54D890-3E37-488E-9CF5-5D05A21EEB5F}"/>
              </a:ext>
            </a:extLst>
          </p:cNvPr>
          <p:cNvSpPr>
            <a:spLocks noGrp="1"/>
          </p:cNvSpPr>
          <p:nvPr>
            <p:ph type="dt" sz="half" idx="10"/>
          </p:nvPr>
        </p:nvSpPr>
        <p:spPr/>
        <p:txBody>
          <a:bodyPr/>
          <a:lstStyle/>
          <a:p>
            <a:fld id="{9A2EB52A-AEFE-481E-8B7B-190689EF0378}" type="datetimeFigureOut">
              <a:rPr lang="en-GB" smtClean="0"/>
              <a:t>20/11/2020</a:t>
            </a:fld>
            <a:endParaRPr lang="en-GB"/>
          </a:p>
        </p:txBody>
      </p:sp>
      <p:sp>
        <p:nvSpPr>
          <p:cNvPr id="6" name="Footer Placeholder 5">
            <a:extLst>
              <a:ext uri="{FF2B5EF4-FFF2-40B4-BE49-F238E27FC236}">
                <a16:creationId xmlns:a16="http://schemas.microsoft.com/office/drawing/2014/main" id="{40D6B369-5AE9-4F84-9D34-B97081F46F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F919D0-1466-41B7-8D87-04D240B502F8}"/>
              </a:ext>
            </a:extLst>
          </p:cNvPr>
          <p:cNvSpPr>
            <a:spLocks noGrp="1"/>
          </p:cNvSpPr>
          <p:nvPr>
            <p:ph type="sldNum" sz="quarter" idx="12"/>
          </p:nvPr>
        </p:nvSpPr>
        <p:spPr/>
        <p:txBody>
          <a:bodyPr/>
          <a:lstStyle/>
          <a:p>
            <a:fld id="{DB6AC293-8F55-4A51-9DB7-9A19C368DD6A}" type="slidenum">
              <a:rPr lang="en-GB" smtClean="0"/>
              <a:t>‹#›</a:t>
            </a:fld>
            <a:endParaRPr lang="en-GB"/>
          </a:p>
        </p:txBody>
      </p:sp>
    </p:spTree>
    <p:extLst>
      <p:ext uri="{BB962C8B-B14F-4D97-AF65-F5344CB8AC3E}">
        <p14:creationId xmlns:p14="http://schemas.microsoft.com/office/powerpoint/2010/main" val="2315258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27FD-0CE3-415F-A102-C150A28A258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D87487-A964-4A1C-B645-805288D78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9B913B-3E88-4A42-BC9D-BC43D81E3A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6D5F258-E435-44F1-A2F0-C93B53A398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FA80A6-8FE8-4FD1-8D1F-03E8DBF305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C16E4DC-249F-4FAE-BCCE-92DDA3E47BC3}"/>
              </a:ext>
            </a:extLst>
          </p:cNvPr>
          <p:cNvSpPr>
            <a:spLocks noGrp="1"/>
          </p:cNvSpPr>
          <p:nvPr>
            <p:ph type="dt" sz="half" idx="10"/>
          </p:nvPr>
        </p:nvSpPr>
        <p:spPr/>
        <p:txBody>
          <a:bodyPr/>
          <a:lstStyle/>
          <a:p>
            <a:fld id="{9A2EB52A-AEFE-481E-8B7B-190689EF0378}" type="datetimeFigureOut">
              <a:rPr lang="en-GB" smtClean="0"/>
              <a:t>20/11/2020</a:t>
            </a:fld>
            <a:endParaRPr lang="en-GB"/>
          </a:p>
        </p:txBody>
      </p:sp>
      <p:sp>
        <p:nvSpPr>
          <p:cNvPr id="8" name="Footer Placeholder 7">
            <a:extLst>
              <a:ext uri="{FF2B5EF4-FFF2-40B4-BE49-F238E27FC236}">
                <a16:creationId xmlns:a16="http://schemas.microsoft.com/office/drawing/2014/main" id="{42392205-46E8-4037-8BD6-A2BBFBF9BA6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47A739-52F1-4584-834B-3CE7C51CA9CC}"/>
              </a:ext>
            </a:extLst>
          </p:cNvPr>
          <p:cNvSpPr>
            <a:spLocks noGrp="1"/>
          </p:cNvSpPr>
          <p:nvPr>
            <p:ph type="sldNum" sz="quarter" idx="12"/>
          </p:nvPr>
        </p:nvSpPr>
        <p:spPr/>
        <p:txBody>
          <a:bodyPr/>
          <a:lstStyle/>
          <a:p>
            <a:fld id="{DB6AC293-8F55-4A51-9DB7-9A19C368DD6A}" type="slidenum">
              <a:rPr lang="en-GB" smtClean="0"/>
              <a:t>‹#›</a:t>
            </a:fld>
            <a:endParaRPr lang="en-GB"/>
          </a:p>
        </p:txBody>
      </p:sp>
    </p:spTree>
    <p:extLst>
      <p:ext uri="{BB962C8B-B14F-4D97-AF65-F5344CB8AC3E}">
        <p14:creationId xmlns:p14="http://schemas.microsoft.com/office/powerpoint/2010/main" val="624819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7993-2FF6-4F39-BC78-C6D28131ACB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A755EB1-EEBC-4FC8-A39D-4C51D794219E}"/>
              </a:ext>
            </a:extLst>
          </p:cNvPr>
          <p:cNvSpPr>
            <a:spLocks noGrp="1"/>
          </p:cNvSpPr>
          <p:nvPr>
            <p:ph type="dt" sz="half" idx="10"/>
          </p:nvPr>
        </p:nvSpPr>
        <p:spPr/>
        <p:txBody>
          <a:bodyPr/>
          <a:lstStyle/>
          <a:p>
            <a:fld id="{9A2EB52A-AEFE-481E-8B7B-190689EF0378}" type="datetimeFigureOut">
              <a:rPr lang="en-GB" smtClean="0"/>
              <a:t>20/11/2020</a:t>
            </a:fld>
            <a:endParaRPr lang="en-GB"/>
          </a:p>
        </p:txBody>
      </p:sp>
      <p:sp>
        <p:nvSpPr>
          <p:cNvPr id="4" name="Footer Placeholder 3">
            <a:extLst>
              <a:ext uri="{FF2B5EF4-FFF2-40B4-BE49-F238E27FC236}">
                <a16:creationId xmlns:a16="http://schemas.microsoft.com/office/drawing/2014/main" id="{B3629DE8-1AEA-47F4-A4BC-4711AFC44F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48B6673-D22B-413B-883A-F5C52D15A8AC}"/>
              </a:ext>
            </a:extLst>
          </p:cNvPr>
          <p:cNvSpPr>
            <a:spLocks noGrp="1"/>
          </p:cNvSpPr>
          <p:nvPr>
            <p:ph type="sldNum" sz="quarter" idx="12"/>
          </p:nvPr>
        </p:nvSpPr>
        <p:spPr/>
        <p:txBody>
          <a:bodyPr/>
          <a:lstStyle/>
          <a:p>
            <a:fld id="{DB6AC293-8F55-4A51-9DB7-9A19C368DD6A}" type="slidenum">
              <a:rPr lang="en-GB" smtClean="0"/>
              <a:t>‹#›</a:t>
            </a:fld>
            <a:endParaRPr lang="en-GB"/>
          </a:p>
        </p:txBody>
      </p:sp>
    </p:spTree>
    <p:extLst>
      <p:ext uri="{BB962C8B-B14F-4D97-AF65-F5344CB8AC3E}">
        <p14:creationId xmlns:p14="http://schemas.microsoft.com/office/powerpoint/2010/main" val="3325247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159B07-300E-4B42-A395-5EC92592E54D}"/>
              </a:ext>
            </a:extLst>
          </p:cNvPr>
          <p:cNvSpPr>
            <a:spLocks noGrp="1"/>
          </p:cNvSpPr>
          <p:nvPr>
            <p:ph type="dt" sz="half" idx="10"/>
          </p:nvPr>
        </p:nvSpPr>
        <p:spPr/>
        <p:txBody>
          <a:bodyPr/>
          <a:lstStyle/>
          <a:p>
            <a:fld id="{9A2EB52A-AEFE-481E-8B7B-190689EF0378}" type="datetimeFigureOut">
              <a:rPr lang="en-GB" smtClean="0"/>
              <a:t>20/11/2020</a:t>
            </a:fld>
            <a:endParaRPr lang="en-GB"/>
          </a:p>
        </p:txBody>
      </p:sp>
      <p:sp>
        <p:nvSpPr>
          <p:cNvPr id="3" name="Footer Placeholder 2">
            <a:extLst>
              <a:ext uri="{FF2B5EF4-FFF2-40B4-BE49-F238E27FC236}">
                <a16:creationId xmlns:a16="http://schemas.microsoft.com/office/drawing/2014/main" id="{AEB474AF-DE11-4FF0-AD5A-D4F6A41B61D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0E818FD-5C4C-4385-89E0-A39C8C6883B8}"/>
              </a:ext>
            </a:extLst>
          </p:cNvPr>
          <p:cNvSpPr>
            <a:spLocks noGrp="1"/>
          </p:cNvSpPr>
          <p:nvPr>
            <p:ph type="sldNum" sz="quarter" idx="12"/>
          </p:nvPr>
        </p:nvSpPr>
        <p:spPr/>
        <p:txBody>
          <a:bodyPr/>
          <a:lstStyle/>
          <a:p>
            <a:fld id="{DB6AC293-8F55-4A51-9DB7-9A19C368DD6A}" type="slidenum">
              <a:rPr lang="en-GB" smtClean="0"/>
              <a:t>‹#›</a:t>
            </a:fld>
            <a:endParaRPr lang="en-GB"/>
          </a:p>
        </p:txBody>
      </p:sp>
    </p:spTree>
    <p:extLst>
      <p:ext uri="{BB962C8B-B14F-4D97-AF65-F5344CB8AC3E}">
        <p14:creationId xmlns:p14="http://schemas.microsoft.com/office/powerpoint/2010/main" val="905571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91844-9AD0-4ECA-AD84-78BF4FA6D3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A05ACD6-6543-4726-8F06-D16046840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48B1129-074D-4242-914B-C9282806B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E1C6C-E65C-4A57-B21C-A7D1CD320551}"/>
              </a:ext>
            </a:extLst>
          </p:cNvPr>
          <p:cNvSpPr>
            <a:spLocks noGrp="1"/>
          </p:cNvSpPr>
          <p:nvPr>
            <p:ph type="dt" sz="half" idx="10"/>
          </p:nvPr>
        </p:nvSpPr>
        <p:spPr/>
        <p:txBody>
          <a:bodyPr/>
          <a:lstStyle/>
          <a:p>
            <a:fld id="{9A2EB52A-AEFE-481E-8B7B-190689EF0378}" type="datetimeFigureOut">
              <a:rPr lang="en-GB" smtClean="0"/>
              <a:t>20/11/2020</a:t>
            </a:fld>
            <a:endParaRPr lang="en-GB"/>
          </a:p>
        </p:txBody>
      </p:sp>
      <p:sp>
        <p:nvSpPr>
          <p:cNvPr id="6" name="Footer Placeholder 5">
            <a:extLst>
              <a:ext uri="{FF2B5EF4-FFF2-40B4-BE49-F238E27FC236}">
                <a16:creationId xmlns:a16="http://schemas.microsoft.com/office/drawing/2014/main" id="{6AA40EB1-FBDA-4216-904D-30812AC098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C983E1-2B85-488A-9E1C-E9D6CC208A3A}"/>
              </a:ext>
            </a:extLst>
          </p:cNvPr>
          <p:cNvSpPr>
            <a:spLocks noGrp="1"/>
          </p:cNvSpPr>
          <p:nvPr>
            <p:ph type="sldNum" sz="quarter" idx="12"/>
          </p:nvPr>
        </p:nvSpPr>
        <p:spPr/>
        <p:txBody>
          <a:bodyPr/>
          <a:lstStyle/>
          <a:p>
            <a:fld id="{DB6AC293-8F55-4A51-9DB7-9A19C368DD6A}" type="slidenum">
              <a:rPr lang="en-GB" smtClean="0"/>
              <a:t>‹#›</a:t>
            </a:fld>
            <a:endParaRPr lang="en-GB"/>
          </a:p>
        </p:txBody>
      </p:sp>
    </p:spTree>
    <p:extLst>
      <p:ext uri="{BB962C8B-B14F-4D97-AF65-F5344CB8AC3E}">
        <p14:creationId xmlns:p14="http://schemas.microsoft.com/office/powerpoint/2010/main" val="1722618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CA90F-9331-41A1-847F-BE08D3A00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7013DA2-CFD7-49F4-8CCC-0E617FC2CE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1618A51-6E3F-49C0-AB88-E6CF24727F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C6E314-A195-494E-9534-0A989F1F8F8B}"/>
              </a:ext>
            </a:extLst>
          </p:cNvPr>
          <p:cNvSpPr>
            <a:spLocks noGrp="1"/>
          </p:cNvSpPr>
          <p:nvPr>
            <p:ph type="dt" sz="half" idx="10"/>
          </p:nvPr>
        </p:nvSpPr>
        <p:spPr/>
        <p:txBody>
          <a:bodyPr/>
          <a:lstStyle/>
          <a:p>
            <a:fld id="{9A2EB52A-AEFE-481E-8B7B-190689EF0378}" type="datetimeFigureOut">
              <a:rPr lang="en-GB" smtClean="0"/>
              <a:t>20/11/2020</a:t>
            </a:fld>
            <a:endParaRPr lang="en-GB"/>
          </a:p>
        </p:txBody>
      </p:sp>
      <p:sp>
        <p:nvSpPr>
          <p:cNvPr id="6" name="Footer Placeholder 5">
            <a:extLst>
              <a:ext uri="{FF2B5EF4-FFF2-40B4-BE49-F238E27FC236}">
                <a16:creationId xmlns:a16="http://schemas.microsoft.com/office/drawing/2014/main" id="{7285B000-CA11-425D-813C-3507D41653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5D5189-68F8-4BFD-81AA-64C237977BDA}"/>
              </a:ext>
            </a:extLst>
          </p:cNvPr>
          <p:cNvSpPr>
            <a:spLocks noGrp="1"/>
          </p:cNvSpPr>
          <p:nvPr>
            <p:ph type="sldNum" sz="quarter" idx="12"/>
          </p:nvPr>
        </p:nvSpPr>
        <p:spPr/>
        <p:txBody>
          <a:bodyPr/>
          <a:lstStyle/>
          <a:p>
            <a:fld id="{DB6AC293-8F55-4A51-9DB7-9A19C368DD6A}" type="slidenum">
              <a:rPr lang="en-GB" smtClean="0"/>
              <a:t>‹#›</a:t>
            </a:fld>
            <a:endParaRPr lang="en-GB"/>
          </a:p>
        </p:txBody>
      </p:sp>
    </p:spTree>
    <p:extLst>
      <p:ext uri="{BB962C8B-B14F-4D97-AF65-F5344CB8AC3E}">
        <p14:creationId xmlns:p14="http://schemas.microsoft.com/office/powerpoint/2010/main" val="1911587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28C1D4-5E90-416C-87DE-B31D202F98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7DDF9B-8EED-422D-A26F-59013238E9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E0DA4C-34F9-45AE-92BA-6C47DCD7CA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2EB52A-AEFE-481E-8B7B-190689EF0378}" type="datetimeFigureOut">
              <a:rPr lang="en-GB" smtClean="0"/>
              <a:t>20/11/2020</a:t>
            </a:fld>
            <a:endParaRPr lang="en-GB"/>
          </a:p>
        </p:txBody>
      </p:sp>
      <p:sp>
        <p:nvSpPr>
          <p:cNvPr id="5" name="Footer Placeholder 4">
            <a:extLst>
              <a:ext uri="{FF2B5EF4-FFF2-40B4-BE49-F238E27FC236}">
                <a16:creationId xmlns:a16="http://schemas.microsoft.com/office/drawing/2014/main" id="{863E73C8-2AAA-4B65-AE67-FAF3717450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848F2C4-B00D-406F-BC4D-E1597D77D5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6AC293-8F55-4A51-9DB7-9A19C368DD6A}" type="slidenum">
              <a:rPr lang="en-GB" smtClean="0"/>
              <a:t>‹#›</a:t>
            </a:fld>
            <a:endParaRPr lang="en-GB"/>
          </a:p>
        </p:txBody>
      </p:sp>
    </p:spTree>
    <p:extLst>
      <p:ext uri="{BB962C8B-B14F-4D97-AF65-F5344CB8AC3E}">
        <p14:creationId xmlns:p14="http://schemas.microsoft.com/office/powerpoint/2010/main" val="20822934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www.pexels.com/photo/kitchen-cutting-board-cooking-bell-pepper-3722/" TargetMode="External"/><Relationship Id="rId13" Type="http://schemas.openxmlformats.org/officeDocument/2006/relationships/hyperlink" Target="https://creativecommons.org/licenses/by-nc-nd/3.0/" TargetMode="External"/><Relationship Id="rId3" Type="http://schemas.openxmlformats.org/officeDocument/2006/relationships/hyperlink" Target="http://commons.wikimedia.org/wiki/File:Beautiful_Summer_fields_of_Panoli,_Gujarat,_India.jpg" TargetMode="External"/><Relationship Id="rId7" Type="http://schemas.openxmlformats.org/officeDocument/2006/relationships/image" Target="../media/image20.jpeg"/><Relationship Id="rId12" Type="http://schemas.openxmlformats.org/officeDocument/2006/relationships/hyperlink" Target="http://usa.streetsblog.org/2011/11/11/whats-wrong-with-telling-cyclists-to-ride-on-the-bike-path/" TargetMode="External"/><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hyperlink" Target="https://pxhere.com/en/photo/1191102" TargetMode="External"/><Relationship Id="rId11" Type="http://schemas.openxmlformats.org/officeDocument/2006/relationships/image" Target="../media/image22.jpg"/><Relationship Id="rId5" Type="http://schemas.openxmlformats.org/officeDocument/2006/relationships/image" Target="../media/image19.jpg"/><Relationship Id="rId10" Type="http://schemas.openxmlformats.org/officeDocument/2006/relationships/hyperlink" Target="https://en.wikipedia.org/wiki/Xbox_controller" TargetMode="External"/><Relationship Id="rId4" Type="http://schemas.openxmlformats.org/officeDocument/2006/relationships/hyperlink" Target="https://creativecommons.org/licenses/by-sa/3.0/" TargetMode="External"/><Relationship Id="rId9"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hyperlink" Target="http://www.stayingsafe.net/" TargetMode="External"/><Relationship Id="rId2" Type="http://schemas.openxmlformats.org/officeDocument/2006/relationships/hyperlink" Target="http://www.getselfhelp.co.uk/"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pexels.com/photo/beach-heart-love-spain-970518/"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robersoncooper.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2" name="Group 11">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13" name="Freeform: Shape 12">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Title 1">
            <a:extLst>
              <a:ext uri="{FF2B5EF4-FFF2-40B4-BE49-F238E27FC236}">
                <a16:creationId xmlns:a16="http://schemas.microsoft.com/office/drawing/2014/main" id="{88F74161-4E59-44DA-B9ED-FDB9D7F9BF9C}"/>
              </a:ext>
            </a:extLst>
          </p:cNvPr>
          <p:cNvSpPr>
            <a:spLocks noGrp="1"/>
          </p:cNvSpPr>
          <p:nvPr>
            <p:ph type="ctrTitle"/>
          </p:nvPr>
        </p:nvSpPr>
        <p:spPr>
          <a:xfrm>
            <a:off x="3045368" y="2043663"/>
            <a:ext cx="6105194" cy="2031055"/>
          </a:xfrm>
        </p:spPr>
        <p:txBody>
          <a:bodyPr>
            <a:normAutofit/>
          </a:bodyPr>
          <a:lstStyle/>
          <a:p>
            <a:r>
              <a:rPr lang="en-US" sz="5200" dirty="0">
                <a:solidFill>
                  <a:schemeClr val="tx2"/>
                </a:solidFill>
              </a:rPr>
              <a:t>Mental Wellbeing</a:t>
            </a:r>
            <a:endParaRPr lang="en-GB" sz="5200" dirty="0">
              <a:solidFill>
                <a:schemeClr val="tx2"/>
              </a:solidFill>
            </a:endParaRPr>
          </a:p>
        </p:txBody>
      </p:sp>
      <p:sp>
        <p:nvSpPr>
          <p:cNvPr id="3" name="Subtitle 2">
            <a:extLst>
              <a:ext uri="{FF2B5EF4-FFF2-40B4-BE49-F238E27FC236}">
                <a16:creationId xmlns:a16="http://schemas.microsoft.com/office/drawing/2014/main" id="{11BE8ADD-B01A-4367-8D0A-EF32832D1543}"/>
              </a:ext>
            </a:extLst>
          </p:cNvPr>
          <p:cNvSpPr>
            <a:spLocks noGrp="1"/>
          </p:cNvSpPr>
          <p:nvPr>
            <p:ph type="subTitle" idx="1"/>
          </p:nvPr>
        </p:nvSpPr>
        <p:spPr>
          <a:xfrm>
            <a:off x="3045368" y="4160126"/>
            <a:ext cx="6105194" cy="682079"/>
          </a:xfrm>
        </p:spPr>
        <p:txBody>
          <a:bodyPr>
            <a:normAutofit/>
          </a:bodyPr>
          <a:lstStyle/>
          <a:p>
            <a:r>
              <a:rPr lang="en-US" dirty="0">
                <a:solidFill>
                  <a:schemeClr val="tx2"/>
                </a:solidFill>
              </a:rPr>
              <a:t>Talk to inspire ideas for positive wellbeing</a:t>
            </a:r>
            <a:endParaRPr lang="en-GB" dirty="0">
              <a:solidFill>
                <a:schemeClr val="tx2"/>
              </a:solidFill>
            </a:endParaRPr>
          </a:p>
        </p:txBody>
      </p:sp>
    </p:spTree>
    <p:extLst>
      <p:ext uri="{BB962C8B-B14F-4D97-AF65-F5344CB8AC3E}">
        <p14:creationId xmlns:p14="http://schemas.microsoft.com/office/powerpoint/2010/main" val="1419115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0BF177-6A31-492B-B5CF-7D17DF36FB64}"/>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a:solidFill>
                  <a:schemeClr val="bg1"/>
                </a:solidFill>
              </a:rPr>
              <a:t>Bio-Psycho-Social Model</a:t>
            </a:r>
          </a:p>
        </p:txBody>
      </p:sp>
      <p:pic>
        <p:nvPicPr>
          <p:cNvPr id="1026" name="Picture 2" descr="[2] An illustration of the biopsychosocial model comprised of biological, psychological, and sociological influences ">
            <a:extLst>
              <a:ext uri="{FF2B5EF4-FFF2-40B4-BE49-F238E27FC236}">
                <a16:creationId xmlns:a16="http://schemas.microsoft.com/office/drawing/2014/main" id="{871863B9-1226-45CE-845D-2E021386918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77" r="-4" b="-4"/>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340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6ED1E-AB39-475A-AC1D-0E252AE1DB89}"/>
              </a:ext>
            </a:extLst>
          </p:cNvPr>
          <p:cNvSpPr>
            <a:spLocks noGrp="1"/>
          </p:cNvSpPr>
          <p:nvPr>
            <p:ph type="title"/>
          </p:nvPr>
        </p:nvSpPr>
        <p:spPr/>
        <p:txBody>
          <a:bodyPr/>
          <a:lstStyle/>
          <a:p>
            <a:endParaRPr lang="en-GB"/>
          </a:p>
        </p:txBody>
      </p:sp>
      <p:pic>
        <p:nvPicPr>
          <p:cNvPr id="7" name="Content Placeholder 6">
            <a:extLst>
              <a:ext uri="{FF2B5EF4-FFF2-40B4-BE49-F238E27FC236}">
                <a16:creationId xmlns:a16="http://schemas.microsoft.com/office/drawing/2014/main" id="{BF03E152-61F4-4856-A155-F79CA0BBD86A}"/>
              </a:ext>
            </a:extLst>
          </p:cNvPr>
          <p:cNvPicPr>
            <a:picLocks noGrp="1" noChangeAspect="1"/>
          </p:cNvPicPr>
          <p:nvPr>
            <p:ph idx="1"/>
          </p:nvPr>
        </p:nvPicPr>
        <p:blipFill>
          <a:blip r:embed="rId2"/>
          <a:stretch>
            <a:fillRect/>
          </a:stretch>
        </p:blipFill>
        <p:spPr>
          <a:xfrm>
            <a:off x="3277590" y="736270"/>
            <a:ext cx="6282046" cy="5756605"/>
          </a:xfrm>
          <a:prstGeom prst="rect">
            <a:avLst/>
          </a:prstGeom>
        </p:spPr>
      </p:pic>
    </p:spTree>
    <p:extLst>
      <p:ext uri="{BB962C8B-B14F-4D97-AF65-F5344CB8AC3E}">
        <p14:creationId xmlns:p14="http://schemas.microsoft.com/office/powerpoint/2010/main" val="1326979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63E90-2130-49F4-9E44-FB79F5B02A80}"/>
              </a:ext>
            </a:extLst>
          </p:cNvPr>
          <p:cNvSpPr>
            <a:spLocks noGrp="1"/>
          </p:cNvSpPr>
          <p:nvPr>
            <p:ph type="title"/>
          </p:nvPr>
        </p:nvSpPr>
        <p:spPr/>
        <p:txBody>
          <a:bodyPr/>
          <a:lstStyle/>
          <a:p>
            <a:r>
              <a:rPr lang="en-GB" dirty="0"/>
              <a:t>Stigma</a:t>
            </a:r>
          </a:p>
        </p:txBody>
      </p:sp>
      <p:pic>
        <p:nvPicPr>
          <p:cNvPr id="5" name="Picture 2" descr="C:\Documents and Settings\srussell3\Local Settings\Temporary Internet Files\Content.IE5\8IZHDSX7\431991_334681279910855_275158619196455_857698_1604414405_n[1].jpg">
            <a:extLst>
              <a:ext uri="{FF2B5EF4-FFF2-40B4-BE49-F238E27FC236}">
                <a16:creationId xmlns:a16="http://schemas.microsoft.com/office/drawing/2014/main" id="{4AC41774-8721-4E35-9438-EB6F9C04CD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6762" y="2096294"/>
            <a:ext cx="303847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350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E6CC6-DDC9-482C-892E-03338C787470}"/>
              </a:ext>
            </a:extLst>
          </p:cNvPr>
          <p:cNvSpPr>
            <a:spLocks noGrp="1"/>
          </p:cNvSpPr>
          <p:nvPr>
            <p:ph type="title"/>
          </p:nvPr>
        </p:nvSpPr>
        <p:spPr/>
        <p:txBody>
          <a:bodyPr/>
          <a:lstStyle/>
          <a:p>
            <a:endParaRPr lang="en-GB"/>
          </a:p>
        </p:txBody>
      </p:sp>
      <p:pic>
        <p:nvPicPr>
          <p:cNvPr id="4" name="Picture 2" descr="C:\Documents and Settings\srussell3\Local Settings\Temporary Internet Files\Content.IE5\D2SUAP7E\300pxStephenfry[1].jpg">
            <a:extLst>
              <a:ext uri="{FF2B5EF4-FFF2-40B4-BE49-F238E27FC236}">
                <a16:creationId xmlns:a16="http://schemas.microsoft.com/office/drawing/2014/main" id="{6F6D2703-FABD-4971-A8B7-3B0824F5F2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24400" y="2286794"/>
            <a:ext cx="27432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78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AD923-B8DB-4D83-BD85-1B26C60A102B}"/>
              </a:ext>
            </a:extLst>
          </p:cNvPr>
          <p:cNvSpPr>
            <a:spLocks noGrp="1"/>
          </p:cNvSpPr>
          <p:nvPr>
            <p:ph type="title"/>
          </p:nvPr>
        </p:nvSpPr>
        <p:spPr/>
        <p:txBody>
          <a:bodyPr/>
          <a:lstStyle/>
          <a:p>
            <a:endParaRPr lang="en-GB"/>
          </a:p>
        </p:txBody>
      </p:sp>
      <p:pic>
        <p:nvPicPr>
          <p:cNvPr id="5" name="Picture 2" descr="C:\Documents and Settings\srussell3\Local Settings\Temporary Internet Files\Content.IE5\GB1RE2YS\Princess-Leia-wallpaper-slave-girl[1].jpg">
            <a:extLst>
              <a:ext uri="{FF2B5EF4-FFF2-40B4-BE49-F238E27FC236}">
                <a16:creationId xmlns:a16="http://schemas.microsoft.com/office/drawing/2014/main" id="{C6F96F4B-CFE1-4CFD-A6C5-370BD8ABC1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5108" y="1825625"/>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663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338FC-47F7-47F8-843B-8D3D2738927E}"/>
              </a:ext>
            </a:extLst>
          </p:cNvPr>
          <p:cNvSpPr>
            <a:spLocks noGrp="1"/>
          </p:cNvSpPr>
          <p:nvPr>
            <p:ph type="title"/>
          </p:nvPr>
        </p:nvSpPr>
        <p:spPr/>
        <p:txBody>
          <a:bodyPr/>
          <a:lstStyle/>
          <a:p>
            <a:r>
              <a:rPr lang="en-US" dirty="0"/>
              <a:t>Balance in life</a:t>
            </a:r>
            <a:endParaRPr lang="en-GB" dirty="0"/>
          </a:p>
        </p:txBody>
      </p:sp>
      <p:pic>
        <p:nvPicPr>
          <p:cNvPr id="8" name="Picture 2" descr="C:\Documents and Settings\srussell3\Local Settings\Temporary Internet Files\Content.IE5\0IMBXVCB\justice-scales[1].jpg">
            <a:extLst>
              <a:ext uri="{FF2B5EF4-FFF2-40B4-BE49-F238E27FC236}">
                <a16:creationId xmlns:a16="http://schemas.microsoft.com/office/drawing/2014/main" id="{529A3992-2940-41D9-A096-1A2E8C32F3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88541" y="1825625"/>
            <a:ext cx="501491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43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A9180-82CB-48C7-B2B9-6DF5E2A34C70}"/>
              </a:ext>
            </a:extLst>
          </p:cNvPr>
          <p:cNvSpPr>
            <a:spLocks noGrp="1"/>
          </p:cNvSpPr>
          <p:nvPr>
            <p:ph type="title"/>
          </p:nvPr>
        </p:nvSpPr>
        <p:spPr/>
        <p:txBody>
          <a:bodyPr/>
          <a:lstStyle/>
          <a:p>
            <a:r>
              <a:rPr lang="en-US" dirty="0"/>
              <a:t>Resilience – What is it?</a:t>
            </a:r>
            <a:endParaRPr lang="en-GB" dirty="0"/>
          </a:p>
        </p:txBody>
      </p:sp>
      <p:pic>
        <p:nvPicPr>
          <p:cNvPr id="5" name="Content Placeholder 4">
            <a:extLst>
              <a:ext uri="{FF2B5EF4-FFF2-40B4-BE49-F238E27FC236}">
                <a16:creationId xmlns:a16="http://schemas.microsoft.com/office/drawing/2014/main" id="{705C3F3C-F819-432F-8C95-4A7B6B9908A9}"/>
              </a:ext>
            </a:extLst>
          </p:cNvPr>
          <p:cNvPicPr>
            <a:picLocks noGrp="1" noChangeAspect="1"/>
          </p:cNvPicPr>
          <p:nvPr>
            <p:ph idx="1"/>
          </p:nvPr>
        </p:nvPicPr>
        <p:blipFill>
          <a:blip r:embed="rId2"/>
          <a:stretch>
            <a:fillRect/>
          </a:stretch>
        </p:blipFill>
        <p:spPr>
          <a:xfrm>
            <a:off x="1017875" y="3277538"/>
            <a:ext cx="2619375" cy="1743075"/>
          </a:xfrm>
          <a:prstGeom prst="rect">
            <a:avLst/>
          </a:prstGeom>
        </p:spPr>
      </p:pic>
      <p:pic>
        <p:nvPicPr>
          <p:cNvPr id="7" name="Picture 6">
            <a:extLst>
              <a:ext uri="{FF2B5EF4-FFF2-40B4-BE49-F238E27FC236}">
                <a16:creationId xmlns:a16="http://schemas.microsoft.com/office/drawing/2014/main" id="{3DDDE50E-0EC2-4CB6-9C78-C1DE913EA88F}"/>
              </a:ext>
            </a:extLst>
          </p:cNvPr>
          <p:cNvPicPr>
            <a:picLocks noChangeAspect="1"/>
          </p:cNvPicPr>
          <p:nvPr/>
        </p:nvPicPr>
        <p:blipFill>
          <a:blip r:embed="rId3"/>
          <a:stretch>
            <a:fillRect/>
          </a:stretch>
        </p:blipFill>
        <p:spPr>
          <a:xfrm>
            <a:off x="6877917" y="2352932"/>
            <a:ext cx="2514600" cy="3592286"/>
          </a:xfrm>
          <a:prstGeom prst="rect">
            <a:avLst/>
          </a:prstGeom>
        </p:spPr>
      </p:pic>
    </p:spTree>
    <p:extLst>
      <p:ext uri="{BB962C8B-B14F-4D97-AF65-F5344CB8AC3E}">
        <p14:creationId xmlns:p14="http://schemas.microsoft.com/office/powerpoint/2010/main" val="176430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5E6E4-18CB-4E00-ADEE-BA889D2B2EE3}"/>
              </a:ext>
            </a:extLst>
          </p:cNvPr>
          <p:cNvSpPr>
            <a:spLocks noGrp="1"/>
          </p:cNvSpPr>
          <p:nvPr>
            <p:ph type="title"/>
          </p:nvPr>
        </p:nvSpPr>
        <p:spPr/>
        <p:txBody>
          <a:bodyPr/>
          <a:lstStyle/>
          <a:p>
            <a:r>
              <a:rPr lang="en-US" dirty="0"/>
              <a:t>What do we see here?</a:t>
            </a:r>
            <a:endParaRPr lang="en-GB" dirty="0"/>
          </a:p>
        </p:txBody>
      </p:sp>
      <p:pic>
        <p:nvPicPr>
          <p:cNvPr id="5" name="Content Placeholder 4">
            <a:extLst>
              <a:ext uri="{FF2B5EF4-FFF2-40B4-BE49-F238E27FC236}">
                <a16:creationId xmlns:a16="http://schemas.microsoft.com/office/drawing/2014/main" id="{57FDE2C1-DE8F-4F6D-9053-32EFF237151B}"/>
              </a:ext>
            </a:extLst>
          </p:cNvPr>
          <p:cNvPicPr>
            <a:picLocks noGrp="1" noChangeAspect="1"/>
          </p:cNvPicPr>
          <p:nvPr>
            <p:ph idx="1"/>
          </p:nvPr>
        </p:nvPicPr>
        <p:blipFill>
          <a:blip r:embed="rId2"/>
          <a:stretch>
            <a:fillRect/>
          </a:stretch>
        </p:blipFill>
        <p:spPr>
          <a:xfrm>
            <a:off x="1694439" y="3326750"/>
            <a:ext cx="2466975" cy="1847850"/>
          </a:xfrm>
          <a:prstGeom prst="rect">
            <a:avLst/>
          </a:prstGeom>
        </p:spPr>
      </p:pic>
      <p:pic>
        <p:nvPicPr>
          <p:cNvPr id="7" name="Picture 6">
            <a:extLst>
              <a:ext uri="{FF2B5EF4-FFF2-40B4-BE49-F238E27FC236}">
                <a16:creationId xmlns:a16="http://schemas.microsoft.com/office/drawing/2014/main" id="{24A2B071-A637-4D1B-8A5B-495A50893E59}"/>
              </a:ext>
            </a:extLst>
          </p:cNvPr>
          <p:cNvPicPr>
            <a:picLocks noChangeAspect="1"/>
          </p:cNvPicPr>
          <p:nvPr/>
        </p:nvPicPr>
        <p:blipFill>
          <a:blip r:embed="rId3"/>
          <a:stretch>
            <a:fillRect/>
          </a:stretch>
        </p:blipFill>
        <p:spPr>
          <a:xfrm>
            <a:off x="6539346" y="2356428"/>
            <a:ext cx="3124200" cy="3124200"/>
          </a:xfrm>
          <a:prstGeom prst="rect">
            <a:avLst/>
          </a:prstGeom>
        </p:spPr>
      </p:pic>
    </p:spTree>
    <p:extLst>
      <p:ext uri="{BB962C8B-B14F-4D97-AF65-F5344CB8AC3E}">
        <p14:creationId xmlns:p14="http://schemas.microsoft.com/office/powerpoint/2010/main" val="3529979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C8F81B-247C-4BBE-B1EB-87BB33C8A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552267"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5A24AB-580F-4925-BA08-3116D98414D1}"/>
              </a:ext>
            </a:extLst>
          </p:cNvPr>
          <p:cNvSpPr>
            <a:spLocks noGrp="1"/>
          </p:cNvSpPr>
          <p:nvPr>
            <p:ph type="title"/>
          </p:nvPr>
        </p:nvSpPr>
        <p:spPr>
          <a:xfrm>
            <a:off x="633446" y="640081"/>
            <a:ext cx="6274590" cy="3849244"/>
          </a:xfrm>
          <a:noFill/>
        </p:spPr>
        <p:txBody>
          <a:bodyPr vert="horz" lIns="91440" tIns="45720" rIns="91440" bIns="45720" rtlCol="0" anchor="b">
            <a:normAutofit/>
          </a:bodyPr>
          <a:lstStyle/>
          <a:p>
            <a:r>
              <a:rPr lang="en-US" sz="6600">
                <a:solidFill>
                  <a:schemeClr val="bg1"/>
                </a:solidFill>
              </a:rPr>
              <a:t>Good Mental Health</a:t>
            </a:r>
          </a:p>
        </p:txBody>
      </p:sp>
      <p:pic>
        <p:nvPicPr>
          <p:cNvPr id="4" name="Content Placeholder 3">
            <a:extLst>
              <a:ext uri="{FF2B5EF4-FFF2-40B4-BE49-F238E27FC236}">
                <a16:creationId xmlns:a16="http://schemas.microsoft.com/office/drawing/2014/main" id="{29194B35-AD4F-4773-991E-E6120311708B}"/>
              </a:ext>
            </a:extLst>
          </p:cNvPr>
          <p:cNvPicPr>
            <a:picLocks noGrp="1" noChangeAspect="1"/>
          </p:cNvPicPr>
          <p:nvPr>
            <p:ph idx="1"/>
          </p:nvPr>
        </p:nvPicPr>
        <p:blipFill rotWithShape="1">
          <a:blip r:embed="rId2"/>
          <a:srcRect t="1258" r="-2" b="-2"/>
          <a:stretch/>
        </p:blipFill>
        <p:spPr>
          <a:xfrm>
            <a:off x="5652656" y="10"/>
            <a:ext cx="6044540" cy="6857990"/>
          </a:xfrm>
          <a:prstGeom prst="rect">
            <a:avLst/>
          </a:prstGeom>
        </p:spPr>
      </p:pic>
    </p:spTree>
    <p:extLst>
      <p:ext uri="{BB962C8B-B14F-4D97-AF65-F5344CB8AC3E}">
        <p14:creationId xmlns:p14="http://schemas.microsoft.com/office/powerpoint/2010/main" val="3516398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FFC9AF-A771-45AB-9BF8-E1C2A4E6AF62}"/>
              </a:ext>
            </a:extLst>
          </p:cNvPr>
          <p:cNvSpPr>
            <a:spLocks noGrp="1"/>
          </p:cNvSpPr>
          <p:nvPr>
            <p:ph type="title"/>
          </p:nvPr>
        </p:nvSpPr>
        <p:spPr>
          <a:xfrm>
            <a:off x="9429008" y="640081"/>
            <a:ext cx="2122910" cy="3708895"/>
          </a:xfrm>
          <a:noFill/>
        </p:spPr>
        <p:txBody>
          <a:bodyPr vert="horz" lIns="91440" tIns="45720" rIns="91440" bIns="45720" rtlCol="0" anchor="b">
            <a:normAutofit/>
          </a:bodyPr>
          <a:lstStyle/>
          <a:p>
            <a:r>
              <a:rPr lang="en-US" dirty="0">
                <a:solidFill>
                  <a:schemeClr val="bg1"/>
                </a:solidFill>
              </a:rPr>
              <a:t>Benefits of exercise</a:t>
            </a:r>
          </a:p>
        </p:txBody>
      </p:sp>
      <p:pic>
        <p:nvPicPr>
          <p:cNvPr id="4" name="Content Placeholder 3">
            <a:extLst>
              <a:ext uri="{FF2B5EF4-FFF2-40B4-BE49-F238E27FC236}">
                <a16:creationId xmlns:a16="http://schemas.microsoft.com/office/drawing/2014/main" id="{D910449E-EB8B-449F-9274-2525589A106B}"/>
              </a:ext>
            </a:extLst>
          </p:cNvPr>
          <p:cNvPicPr>
            <a:picLocks noGrp="1" noChangeAspect="1"/>
          </p:cNvPicPr>
          <p:nvPr>
            <p:ph idx="1"/>
          </p:nvPr>
        </p:nvPicPr>
        <p:blipFill rotWithShape="1">
          <a:blip r:embed="rId2"/>
          <a:srcRect t="22124" r="1" b="17121"/>
          <a:stretch/>
        </p:blipFill>
        <p:spPr>
          <a:xfrm>
            <a:off x="19" y="10"/>
            <a:ext cx="9132105" cy="6857990"/>
          </a:xfrm>
          <a:prstGeom prst="rect">
            <a:avLst/>
          </a:prstGeom>
        </p:spPr>
      </p:pic>
    </p:spTree>
    <p:extLst>
      <p:ext uri="{BB962C8B-B14F-4D97-AF65-F5344CB8AC3E}">
        <p14:creationId xmlns:p14="http://schemas.microsoft.com/office/powerpoint/2010/main" val="3698346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7407C-2863-4661-858E-034ACA5B6956}"/>
              </a:ext>
            </a:extLst>
          </p:cNvPr>
          <p:cNvSpPr>
            <a:spLocks noGrp="1"/>
          </p:cNvSpPr>
          <p:nvPr>
            <p:ph type="title"/>
          </p:nvPr>
        </p:nvSpPr>
        <p:spPr/>
        <p:txBody>
          <a:bodyPr/>
          <a:lstStyle/>
          <a:p>
            <a:r>
              <a:rPr lang="en-US" dirty="0"/>
              <a:t>Introduction</a:t>
            </a:r>
            <a:endParaRPr lang="en-GB" dirty="0"/>
          </a:p>
        </p:txBody>
      </p:sp>
      <p:sp>
        <p:nvSpPr>
          <p:cNvPr id="3" name="Content Placeholder 2">
            <a:extLst>
              <a:ext uri="{FF2B5EF4-FFF2-40B4-BE49-F238E27FC236}">
                <a16:creationId xmlns:a16="http://schemas.microsoft.com/office/drawing/2014/main" id="{29CAFA48-1B9F-4125-A23E-4F26B4CF687C}"/>
              </a:ext>
            </a:extLst>
          </p:cNvPr>
          <p:cNvSpPr>
            <a:spLocks noGrp="1"/>
          </p:cNvSpPr>
          <p:nvPr>
            <p:ph idx="1"/>
          </p:nvPr>
        </p:nvSpPr>
        <p:spPr/>
        <p:txBody>
          <a:bodyPr/>
          <a:lstStyle/>
          <a:p>
            <a:r>
              <a:rPr lang="en-US" dirty="0"/>
              <a:t>Mental Health Nurse – Cambridge and Peterborough Foundation Trust</a:t>
            </a:r>
          </a:p>
          <a:p>
            <a:endParaRPr lang="en-US" dirty="0"/>
          </a:p>
          <a:p>
            <a:r>
              <a:rPr lang="en-US" dirty="0"/>
              <a:t>Adults – inpatient – community – family/</a:t>
            </a:r>
            <a:r>
              <a:rPr lang="en-US" dirty="0" err="1"/>
              <a:t>Carer</a:t>
            </a:r>
            <a:r>
              <a:rPr lang="en-US" dirty="0"/>
              <a:t> work – psychosis work – crisis work – Teaching and training – Suicide mitigation Lead (training)</a:t>
            </a:r>
          </a:p>
          <a:p>
            <a:endParaRPr lang="en-GB" dirty="0"/>
          </a:p>
        </p:txBody>
      </p:sp>
    </p:spTree>
    <p:extLst>
      <p:ext uri="{BB962C8B-B14F-4D97-AF65-F5344CB8AC3E}">
        <p14:creationId xmlns:p14="http://schemas.microsoft.com/office/powerpoint/2010/main" val="3114646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F7E1A-2DB1-4DDF-8889-7A345E496591}"/>
              </a:ext>
            </a:extLst>
          </p:cNvPr>
          <p:cNvSpPr>
            <a:spLocks noGrp="1"/>
          </p:cNvSpPr>
          <p:nvPr>
            <p:ph type="title"/>
          </p:nvPr>
        </p:nvSpPr>
        <p:spPr/>
        <p:txBody>
          <a:bodyPr/>
          <a:lstStyle/>
          <a:p>
            <a:r>
              <a:rPr lang="en-GB" dirty="0"/>
              <a:t>What can you do to ensure Good Mental Health?</a:t>
            </a:r>
          </a:p>
        </p:txBody>
      </p:sp>
      <p:pic>
        <p:nvPicPr>
          <p:cNvPr id="4" name="Picture 2" descr="C:\Documents and Settings\srussell3\Local Settings\Temporary Internet Files\Content.IE5\SRPS3TN0\sleep_deprivation[1].jpg">
            <a:extLst>
              <a:ext uri="{FF2B5EF4-FFF2-40B4-BE49-F238E27FC236}">
                <a16:creationId xmlns:a16="http://schemas.microsoft.com/office/drawing/2014/main" id="{2B620AF9-3B23-4803-8FD2-DEE9207A0DB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1000" y="2577306"/>
            <a:ext cx="3810000" cy="284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484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51DB5-DC37-4D17-8E2A-BDCAD84EDEBF}"/>
              </a:ext>
            </a:extLst>
          </p:cNvPr>
          <p:cNvSpPr>
            <a:spLocks noGrp="1"/>
          </p:cNvSpPr>
          <p:nvPr>
            <p:ph type="title"/>
          </p:nvPr>
        </p:nvSpPr>
        <p:spPr/>
        <p:txBody>
          <a:bodyPr/>
          <a:lstStyle/>
          <a:p>
            <a:endParaRPr lang="en-GB"/>
          </a:p>
        </p:txBody>
      </p:sp>
      <p:pic>
        <p:nvPicPr>
          <p:cNvPr id="5" name="Picture 3" descr="C:\Documents and Settings\srussell3\Local Settings\Temporary Internet Files\Content.IE5\FFEDOBTI\icon-diet-12983-medium[1].png">
            <a:extLst>
              <a:ext uri="{FF2B5EF4-FFF2-40B4-BE49-F238E27FC236}">
                <a16:creationId xmlns:a16="http://schemas.microsoft.com/office/drawing/2014/main" id="{16819F7A-E675-437A-BCD2-555FBB1B1EB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4473" y="1572223"/>
            <a:ext cx="4950691" cy="4769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68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B9DAB-DC83-49B9-9114-BACEC2E9BF18}"/>
              </a:ext>
            </a:extLst>
          </p:cNvPr>
          <p:cNvSpPr>
            <a:spLocks noGrp="1"/>
          </p:cNvSpPr>
          <p:nvPr>
            <p:ph type="title"/>
          </p:nvPr>
        </p:nvSpPr>
        <p:spPr/>
        <p:txBody>
          <a:bodyPr/>
          <a:lstStyle/>
          <a:p>
            <a:r>
              <a:rPr lang="en-US" dirty="0"/>
              <a:t>Meaning and Purpose – feel good stuff</a:t>
            </a:r>
            <a:endParaRPr lang="en-GB" dirty="0"/>
          </a:p>
        </p:txBody>
      </p:sp>
      <p:pic>
        <p:nvPicPr>
          <p:cNvPr id="5" name="Content Placeholder 4" descr="A large green field with trees in the background&#10;&#10;Description automatically generated">
            <a:extLst>
              <a:ext uri="{FF2B5EF4-FFF2-40B4-BE49-F238E27FC236}">
                <a16:creationId xmlns:a16="http://schemas.microsoft.com/office/drawing/2014/main" id="{8071CCAC-AFBB-4AF9-9E55-D3677C389F7B}"/>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1838" y="1481241"/>
            <a:ext cx="5775824" cy="3248901"/>
          </a:xfrm>
        </p:spPr>
      </p:pic>
      <p:sp>
        <p:nvSpPr>
          <p:cNvPr id="6" name="TextBox 5">
            <a:extLst>
              <a:ext uri="{FF2B5EF4-FFF2-40B4-BE49-F238E27FC236}">
                <a16:creationId xmlns:a16="http://schemas.microsoft.com/office/drawing/2014/main" id="{F7168B90-7A30-4E1C-B9CC-636AC6F42FA8}"/>
              </a:ext>
            </a:extLst>
          </p:cNvPr>
          <p:cNvSpPr txBox="1"/>
          <p:nvPr/>
        </p:nvSpPr>
        <p:spPr>
          <a:xfrm>
            <a:off x="161838" y="5832579"/>
            <a:ext cx="5775824" cy="230832"/>
          </a:xfrm>
          <a:prstGeom prst="rect">
            <a:avLst/>
          </a:prstGeom>
          <a:noFill/>
        </p:spPr>
        <p:txBody>
          <a:bodyPr wrap="square" rtlCol="0">
            <a:spAutoFit/>
          </a:bodyPr>
          <a:lstStyle/>
          <a:p>
            <a:r>
              <a:rPr lang="en-GB" sz="900">
                <a:hlinkClick r:id="rId3" tooltip="http://commons.wikimedia.org/wiki/File:Beautiful_Summer_fields_of_Panoli,_Gujarat,_India.jpg"/>
              </a:rPr>
              <a:t>This Photo</a:t>
            </a:r>
            <a:r>
              <a:rPr lang="en-GB" sz="900"/>
              <a:t> by Unknown Author is licensed under </a:t>
            </a:r>
            <a:r>
              <a:rPr lang="en-GB" sz="900">
                <a:hlinkClick r:id="rId4" tooltip="https://creativecommons.org/licenses/by-sa/3.0/"/>
              </a:rPr>
              <a:t>CC BY-SA</a:t>
            </a:r>
            <a:endParaRPr lang="en-GB" sz="900"/>
          </a:p>
        </p:txBody>
      </p:sp>
      <p:pic>
        <p:nvPicPr>
          <p:cNvPr id="8" name="Picture 7" descr="A dog sitting on top of a grass covered field&#10;&#10;Description automatically generated">
            <a:extLst>
              <a:ext uri="{FF2B5EF4-FFF2-40B4-BE49-F238E27FC236}">
                <a16:creationId xmlns:a16="http://schemas.microsoft.com/office/drawing/2014/main" id="{875C609D-0F2B-41DA-A884-94169413D70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614024" y="1481241"/>
            <a:ext cx="4500470" cy="2897579"/>
          </a:xfrm>
          <a:prstGeom prst="rect">
            <a:avLst/>
          </a:prstGeom>
        </p:spPr>
      </p:pic>
      <p:pic>
        <p:nvPicPr>
          <p:cNvPr id="10" name="Picture 9" descr="A picture containing table, indoor, cutting, food&#10;&#10;Description automatically generated">
            <a:extLst>
              <a:ext uri="{FF2B5EF4-FFF2-40B4-BE49-F238E27FC236}">
                <a16:creationId xmlns:a16="http://schemas.microsoft.com/office/drawing/2014/main" id="{A69E9D90-5093-4F76-9EAB-5E12D89D3E0A}"/>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039594" y="4724730"/>
            <a:ext cx="3199905" cy="2133270"/>
          </a:xfrm>
          <a:prstGeom prst="rect">
            <a:avLst/>
          </a:prstGeom>
        </p:spPr>
      </p:pic>
      <p:pic>
        <p:nvPicPr>
          <p:cNvPr id="12" name="Picture 11" descr="A picture containing indoor, table, sitting, small&#10;&#10;Description automatically generated">
            <a:extLst>
              <a:ext uri="{FF2B5EF4-FFF2-40B4-BE49-F238E27FC236}">
                <a16:creationId xmlns:a16="http://schemas.microsoft.com/office/drawing/2014/main" id="{51815426-90C8-4B7A-A4EA-4622BDF96B7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10381" y="4853736"/>
            <a:ext cx="2857500" cy="2419350"/>
          </a:xfrm>
          <a:prstGeom prst="rect">
            <a:avLst/>
          </a:prstGeom>
        </p:spPr>
      </p:pic>
      <p:sp>
        <p:nvSpPr>
          <p:cNvPr id="13" name="TextBox 12">
            <a:extLst>
              <a:ext uri="{FF2B5EF4-FFF2-40B4-BE49-F238E27FC236}">
                <a16:creationId xmlns:a16="http://schemas.microsoft.com/office/drawing/2014/main" id="{D0C40933-F5A3-4CFC-BDB0-1B426F1D6493}"/>
              </a:ext>
            </a:extLst>
          </p:cNvPr>
          <p:cNvSpPr txBox="1"/>
          <p:nvPr/>
        </p:nvSpPr>
        <p:spPr>
          <a:xfrm>
            <a:off x="110381" y="7273086"/>
            <a:ext cx="2857500" cy="369332"/>
          </a:xfrm>
          <a:prstGeom prst="rect">
            <a:avLst/>
          </a:prstGeom>
          <a:noFill/>
        </p:spPr>
        <p:txBody>
          <a:bodyPr wrap="square" rtlCol="0">
            <a:spAutoFit/>
          </a:bodyPr>
          <a:lstStyle/>
          <a:p>
            <a:r>
              <a:rPr lang="en-GB" sz="900">
                <a:hlinkClick r:id="rId10" tooltip="https://en.wikipedia.org/wiki/Xbox_controller"/>
              </a:rPr>
              <a:t>This Photo</a:t>
            </a:r>
            <a:r>
              <a:rPr lang="en-GB" sz="900"/>
              <a:t> by Unknown Author is licensed under </a:t>
            </a:r>
            <a:r>
              <a:rPr lang="en-GB" sz="900">
                <a:hlinkClick r:id="rId4" tooltip="https://creativecommons.org/licenses/by-sa/3.0/"/>
              </a:rPr>
              <a:t>CC BY-SA</a:t>
            </a:r>
            <a:endParaRPr lang="en-GB" sz="900"/>
          </a:p>
        </p:txBody>
      </p:sp>
      <p:pic>
        <p:nvPicPr>
          <p:cNvPr id="18" name="Picture 17" descr="A person riding on the back of a bicycle&#10;&#10;Description automatically generated">
            <a:extLst>
              <a:ext uri="{FF2B5EF4-FFF2-40B4-BE49-F238E27FC236}">
                <a16:creationId xmlns:a16="http://schemas.microsoft.com/office/drawing/2014/main" id="{65639C17-461F-4E8F-B97F-6ADC0146500C}"/>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3574472" y="4744006"/>
            <a:ext cx="3602182" cy="2701637"/>
          </a:xfrm>
          <a:prstGeom prst="rect">
            <a:avLst/>
          </a:prstGeom>
        </p:spPr>
      </p:pic>
      <p:sp>
        <p:nvSpPr>
          <p:cNvPr id="19" name="TextBox 18">
            <a:extLst>
              <a:ext uri="{FF2B5EF4-FFF2-40B4-BE49-F238E27FC236}">
                <a16:creationId xmlns:a16="http://schemas.microsoft.com/office/drawing/2014/main" id="{803C981C-55A6-4EB3-984F-42DB46A40BA4}"/>
              </a:ext>
            </a:extLst>
          </p:cNvPr>
          <p:cNvSpPr txBox="1"/>
          <p:nvPr/>
        </p:nvSpPr>
        <p:spPr>
          <a:xfrm>
            <a:off x="3574472" y="7630756"/>
            <a:ext cx="3602182" cy="230832"/>
          </a:xfrm>
          <a:prstGeom prst="rect">
            <a:avLst/>
          </a:prstGeom>
          <a:noFill/>
        </p:spPr>
        <p:txBody>
          <a:bodyPr wrap="square" rtlCol="0">
            <a:spAutoFit/>
          </a:bodyPr>
          <a:lstStyle/>
          <a:p>
            <a:r>
              <a:rPr lang="en-GB" sz="900">
                <a:hlinkClick r:id="rId12" tooltip="http://usa.streetsblog.org/2011/11/11/whats-wrong-with-telling-cyclists-to-ride-on-the-bike-path/"/>
              </a:rPr>
              <a:t>This Photo</a:t>
            </a:r>
            <a:r>
              <a:rPr lang="en-GB" sz="900"/>
              <a:t> by Unknown Author is licensed under </a:t>
            </a:r>
            <a:r>
              <a:rPr lang="en-GB" sz="900">
                <a:hlinkClick r:id="rId13" tooltip="https://creativecommons.org/licenses/by-nc-nd/3.0/"/>
              </a:rPr>
              <a:t>CC BY-NC-ND</a:t>
            </a:r>
            <a:endParaRPr lang="en-GB" sz="900"/>
          </a:p>
        </p:txBody>
      </p:sp>
    </p:spTree>
    <p:extLst>
      <p:ext uri="{BB962C8B-B14F-4D97-AF65-F5344CB8AC3E}">
        <p14:creationId xmlns:p14="http://schemas.microsoft.com/office/powerpoint/2010/main" val="532755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F6C7-95A6-4690-B56B-DD657ED3B373}"/>
              </a:ext>
            </a:extLst>
          </p:cNvPr>
          <p:cNvSpPr>
            <a:spLocks noGrp="1"/>
          </p:cNvSpPr>
          <p:nvPr>
            <p:ph type="title"/>
          </p:nvPr>
        </p:nvSpPr>
        <p:spPr/>
        <p:txBody>
          <a:bodyPr/>
          <a:lstStyle/>
          <a:p>
            <a:r>
              <a:rPr lang="en-GB" dirty="0"/>
              <a:t>Further Information</a:t>
            </a:r>
          </a:p>
        </p:txBody>
      </p:sp>
      <p:sp>
        <p:nvSpPr>
          <p:cNvPr id="3" name="Content Placeholder 2">
            <a:extLst>
              <a:ext uri="{FF2B5EF4-FFF2-40B4-BE49-F238E27FC236}">
                <a16:creationId xmlns:a16="http://schemas.microsoft.com/office/drawing/2014/main" id="{259C9839-5573-4514-A92A-25D195B2826A}"/>
              </a:ext>
            </a:extLst>
          </p:cNvPr>
          <p:cNvSpPr>
            <a:spLocks noGrp="1"/>
          </p:cNvSpPr>
          <p:nvPr>
            <p:ph idx="1"/>
          </p:nvPr>
        </p:nvSpPr>
        <p:spPr/>
        <p:txBody>
          <a:bodyPr/>
          <a:lstStyle/>
          <a:p>
            <a:r>
              <a:rPr lang="en-GB" dirty="0"/>
              <a:t>Self help material</a:t>
            </a:r>
          </a:p>
          <a:p>
            <a:r>
              <a:rPr lang="en-GB" dirty="0">
                <a:hlinkClick r:id="rId2"/>
              </a:rPr>
              <a:t>www.getselfhelp.co.uk</a:t>
            </a:r>
            <a:r>
              <a:rPr lang="en-GB" dirty="0"/>
              <a:t> </a:t>
            </a:r>
          </a:p>
          <a:p>
            <a:r>
              <a:rPr lang="en-GB" dirty="0"/>
              <a:t>Sleep apps</a:t>
            </a:r>
          </a:p>
          <a:p>
            <a:r>
              <a:rPr lang="en-GB" dirty="0"/>
              <a:t>Exercise apps</a:t>
            </a:r>
          </a:p>
          <a:p>
            <a:r>
              <a:rPr lang="en-GB" dirty="0"/>
              <a:t>Mood apps</a:t>
            </a:r>
          </a:p>
          <a:p>
            <a:r>
              <a:rPr lang="en-GB" dirty="0"/>
              <a:t>Groups on social media</a:t>
            </a:r>
          </a:p>
          <a:p>
            <a:r>
              <a:rPr lang="en-GB" dirty="0">
                <a:hlinkClick r:id="rId3"/>
              </a:rPr>
              <a:t>www.stayingsafe.net</a:t>
            </a:r>
            <a:r>
              <a:rPr lang="en-GB" dirty="0"/>
              <a:t> </a:t>
            </a:r>
          </a:p>
          <a:p>
            <a:r>
              <a:rPr lang="en-GB" dirty="0"/>
              <a:t>Mindfulness groups/apps/music</a:t>
            </a:r>
          </a:p>
        </p:txBody>
      </p:sp>
    </p:spTree>
    <p:extLst>
      <p:ext uri="{BB962C8B-B14F-4D97-AF65-F5344CB8AC3E}">
        <p14:creationId xmlns:p14="http://schemas.microsoft.com/office/powerpoint/2010/main" val="2363125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217E121-B369-4C30-98E8-E45C4EA2E2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6692" y="247650"/>
            <a:ext cx="9191625"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706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78634DA-B15F-469F-91CB-4EF5890CD2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044" y="0"/>
            <a:ext cx="9201151" cy="659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708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4B7A0-359E-40B4-A93F-3C013544C4F9}"/>
              </a:ext>
            </a:extLst>
          </p:cNvPr>
          <p:cNvSpPr>
            <a:spLocks noGrp="1"/>
          </p:cNvSpPr>
          <p:nvPr>
            <p:ph type="title"/>
          </p:nvPr>
        </p:nvSpPr>
        <p:spPr/>
        <p:txBody>
          <a:bodyPr/>
          <a:lstStyle/>
          <a:p>
            <a:r>
              <a:rPr lang="en-US" dirty="0"/>
              <a:t>Professional Help</a:t>
            </a:r>
            <a:endParaRPr lang="en-GB" dirty="0"/>
          </a:p>
        </p:txBody>
      </p:sp>
      <p:sp>
        <p:nvSpPr>
          <p:cNvPr id="3" name="Content Placeholder 2">
            <a:extLst>
              <a:ext uri="{FF2B5EF4-FFF2-40B4-BE49-F238E27FC236}">
                <a16:creationId xmlns:a16="http://schemas.microsoft.com/office/drawing/2014/main" id="{B3C26DFE-E6DA-49A7-900B-8004797486A6}"/>
              </a:ext>
            </a:extLst>
          </p:cNvPr>
          <p:cNvSpPr>
            <a:spLocks noGrp="1"/>
          </p:cNvSpPr>
          <p:nvPr>
            <p:ph idx="1"/>
          </p:nvPr>
        </p:nvSpPr>
        <p:spPr/>
        <p:txBody>
          <a:bodyPr/>
          <a:lstStyle/>
          <a:p>
            <a:r>
              <a:rPr lang="en-GB" dirty="0"/>
              <a:t>GP</a:t>
            </a:r>
          </a:p>
          <a:p>
            <a:r>
              <a:rPr lang="en-GB" dirty="0"/>
              <a:t>NHS – 111 option 2 (urgent mental health support)</a:t>
            </a:r>
          </a:p>
          <a:p>
            <a:r>
              <a:rPr lang="en-GB" dirty="0"/>
              <a:t>Accident and emergency</a:t>
            </a:r>
          </a:p>
          <a:p>
            <a:r>
              <a:rPr lang="en-GB" dirty="0"/>
              <a:t>College/Work Counsellors</a:t>
            </a:r>
          </a:p>
          <a:p>
            <a:r>
              <a:rPr lang="en-GB" dirty="0"/>
              <a:t>MIND/Rethink/Centre 33</a:t>
            </a:r>
          </a:p>
          <a:p>
            <a:r>
              <a:rPr lang="en-GB" dirty="0"/>
              <a:t>CBT Therapist</a:t>
            </a:r>
          </a:p>
          <a:p>
            <a:r>
              <a:rPr lang="en-GB" dirty="0"/>
              <a:t>Counsellor</a:t>
            </a:r>
          </a:p>
          <a:p>
            <a:r>
              <a:rPr lang="en-GB" dirty="0"/>
              <a:t>Mental Health Professional </a:t>
            </a:r>
            <a:r>
              <a:rPr lang="en-GB" sz="2000" dirty="0"/>
              <a:t>(Psychologist, Psychiatrist, Nurse, Social Worker, Occupational Therapist)</a:t>
            </a:r>
          </a:p>
          <a:p>
            <a:endParaRPr lang="en-GB" dirty="0"/>
          </a:p>
        </p:txBody>
      </p:sp>
    </p:spTree>
    <p:extLst>
      <p:ext uri="{BB962C8B-B14F-4D97-AF65-F5344CB8AC3E}">
        <p14:creationId xmlns:p14="http://schemas.microsoft.com/office/powerpoint/2010/main" val="743881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B41CC-29AC-4FC3-9B8F-AC99C96D4F7D}"/>
              </a:ext>
            </a:extLst>
          </p:cNvPr>
          <p:cNvSpPr>
            <a:spLocks noGrp="1"/>
          </p:cNvSpPr>
          <p:nvPr>
            <p:ph type="title"/>
          </p:nvPr>
        </p:nvSpPr>
        <p:spPr/>
        <p:txBody>
          <a:bodyPr/>
          <a:lstStyle/>
          <a:p>
            <a:r>
              <a:rPr lang="en-US" dirty="0"/>
              <a:t>Care and compassion for self and others</a:t>
            </a:r>
            <a:endParaRPr lang="en-GB" dirty="0"/>
          </a:p>
        </p:txBody>
      </p:sp>
      <p:pic>
        <p:nvPicPr>
          <p:cNvPr id="5" name="Content Placeholder 4" descr="A picture containing water, fire, looking, standing&#10;&#10;Description automatically generated">
            <a:extLst>
              <a:ext uri="{FF2B5EF4-FFF2-40B4-BE49-F238E27FC236}">
                <a16:creationId xmlns:a16="http://schemas.microsoft.com/office/drawing/2014/main" id="{DA3162C0-AB63-44A3-BC5A-BFE2B71BBDC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49369" y="2276887"/>
            <a:ext cx="6527007" cy="4351338"/>
          </a:xfrm>
        </p:spPr>
      </p:pic>
    </p:spTree>
    <p:extLst>
      <p:ext uri="{BB962C8B-B14F-4D97-AF65-F5344CB8AC3E}">
        <p14:creationId xmlns:p14="http://schemas.microsoft.com/office/powerpoint/2010/main" val="377177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E291A-E54B-4CEF-B1F4-D450C76BE698}"/>
              </a:ext>
            </a:extLst>
          </p:cNvPr>
          <p:cNvSpPr>
            <a:spLocks noGrp="1"/>
          </p:cNvSpPr>
          <p:nvPr>
            <p:ph type="title"/>
          </p:nvPr>
        </p:nvSpPr>
        <p:spPr/>
        <p:txBody>
          <a:bodyPr/>
          <a:lstStyle/>
          <a:p>
            <a:r>
              <a:rPr lang="en-US" dirty="0"/>
              <a:t>Aims</a:t>
            </a:r>
            <a:br>
              <a:rPr lang="en-US" dirty="0"/>
            </a:br>
            <a:endParaRPr lang="en-GB" dirty="0"/>
          </a:p>
        </p:txBody>
      </p:sp>
      <p:sp>
        <p:nvSpPr>
          <p:cNvPr id="3" name="Content Placeholder 2">
            <a:extLst>
              <a:ext uri="{FF2B5EF4-FFF2-40B4-BE49-F238E27FC236}">
                <a16:creationId xmlns:a16="http://schemas.microsoft.com/office/drawing/2014/main" id="{72BC1753-7820-4A79-9473-FDF6DD2CEA8D}"/>
              </a:ext>
            </a:extLst>
          </p:cNvPr>
          <p:cNvSpPr>
            <a:spLocks noGrp="1"/>
          </p:cNvSpPr>
          <p:nvPr>
            <p:ph idx="1"/>
          </p:nvPr>
        </p:nvSpPr>
        <p:spPr/>
        <p:txBody>
          <a:bodyPr>
            <a:normAutofit lnSpcReduction="10000"/>
          </a:bodyPr>
          <a:lstStyle/>
          <a:p>
            <a:r>
              <a:rPr lang="en-US" dirty="0"/>
              <a:t>Understand Mental wellbeing and resilience</a:t>
            </a:r>
          </a:p>
          <a:p>
            <a:pPr marL="0" indent="0">
              <a:buNone/>
            </a:pPr>
            <a:endParaRPr lang="en-US" dirty="0"/>
          </a:p>
          <a:p>
            <a:r>
              <a:rPr lang="en-US" dirty="0"/>
              <a:t>Understand what impacts on our wellbeing </a:t>
            </a:r>
          </a:p>
          <a:p>
            <a:endParaRPr lang="en-US" dirty="0"/>
          </a:p>
          <a:p>
            <a:r>
              <a:rPr lang="en-US" dirty="0"/>
              <a:t>Understand what may help to </a:t>
            </a:r>
            <a:r>
              <a:rPr lang="en-US" dirty="0" err="1"/>
              <a:t>optimise</a:t>
            </a:r>
            <a:r>
              <a:rPr lang="en-US" dirty="0"/>
              <a:t> our wellbeing</a:t>
            </a:r>
          </a:p>
          <a:p>
            <a:endParaRPr lang="en-US" dirty="0"/>
          </a:p>
          <a:p>
            <a:r>
              <a:rPr lang="en-US" dirty="0"/>
              <a:t>Provide information for support available to you</a:t>
            </a:r>
          </a:p>
          <a:p>
            <a:endParaRPr lang="en-US" dirty="0"/>
          </a:p>
          <a:p>
            <a:pPr marL="0" indent="0">
              <a:buNone/>
            </a:pPr>
            <a:r>
              <a:rPr lang="en-US" dirty="0"/>
              <a:t>Please write down any questions you may have to discuss at the end</a:t>
            </a:r>
          </a:p>
          <a:p>
            <a:pPr marL="0" indent="0">
              <a:buNone/>
            </a:pPr>
            <a:endParaRPr lang="en-GB" dirty="0"/>
          </a:p>
        </p:txBody>
      </p:sp>
    </p:spTree>
    <p:extLst>
      <p:ext uri="{BB962C8B-B14F-4D97-AF65-F5344CB8AC3E}">
        <p14:creationId xmlns:p14="http://schemas.microsoft.com/office/powerpoint/2010/main" val="1376442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6734FD-A592-49D3-BC54-617776056EB6}"/>
              </a:ext>
            </a:extLst>
          </p:cNvPr>
          <p:cNvSpPr>
            <a:spLocks noGrp="1"/>
          </p:cNvSpPr>
          <p:nvPr>
            <p:ph type="title"/>
          </p:nvPr>
        </p:nvSpPr>
        <p:spPr>
          <a:xfrm>
            <a:off x="821516" y="640263"/>
            <a:ext cx="6204984" cy="1344975"/>
          </a:xfrm>
        </p:spPr>
        <p:txBody>
          <a:bodyPr>
            <a:normAutofit/>
          </a:bodyPr>
          <a:lstStyle/>
          <a:p>
            <a:r>
              <a:rPr lang="en-US" sz="4000"/>
              <a:t>No health without mental health</a:t>
            </a:r>
            <a:endParaRPr lang="en-GB" sz="4000"/>
          </a:p>
        </p:txBody>
      </p:sp>
      <p:sp>
        <p:nvSpPr>
          <p:cNvPr id="4" name="Content Placeholder 3">
            <a:extLst>
              <a:ext uri="{FF2B5EF4-FFF2-40B4-BE49-F238E27FC236}">
                <a16:creationId xmlns:a16="http://schemas.microsoft.com/office/drawing/2014/main" id="{999ED797-83EB-41E0-BE47-6AC3DA075DE6}"/>
              </a:ext>
            </a:extLst>
          </p:cNvPr>
          <p:cNvSpPr>
            <a:spLocks noGrp="1"/>
          </p:cNvSpPr>
          <p:nvPr>
            <p:ph idx="1"/>
          </p:nvPr>
        </p:nvSpPr>
        <p:spPr>
          <a:xfrm>
            <a:off x="821515" y="2121762"/>
            <a:ext cx="6204984" cy="3626917"/>
          </a:xfrm>
        </p:spPr>
        <p:txBody>
          <a:bodyPr>
            <a:normAutofit/>
          </a:bodyPr>
          <a:lstStyle/>
          <a:p>
            <a:r>
              <a:rPr lang="en-US" sz="2200"/>
              <a:t>Public Health Matters</a:t>
            </a:r>
          </a:p>
          <a:p>
            <a:r>
              <a:rPr lang="en-US" sz="2200"/>
              <a:t>World Health Organisation/DOH</a:t>
            </a:r>
          </a:p>
          <a:p>
            <a:r>
              <a:rPr lang="en-US" sz="2200"/>
              <a:t>Depression – leading causes of disability</a:t>
            </a:r>
          </a:p>
          <a:p>
            <a:r>
              <a:rPr lang="en-US" sz="2200"/>
              <a:t>Suicide 2</a:t>
            </a:r>
            <a:r>
              <a:rPr lang="en-US" sz="2200" baseline="30000"/>
              <a:t>nd</a:t>
            </a:r>
            <a:r>
              <a:rPr lang="en-US" sz="2200"/>
              <a:t> leading cause of death among 15-29 year olds</a:t>
            </a:r>
          </a:p>
          <a:p>
            <a:r>
              <a:rPr lang="en-US" sz="2200"/>
              <a:t>Premature deaths from those with Mental Health conditions</a:t>
            </a:r>
          </a:p>
          <a:p>
            <a:r>
              <a:rPr lang="en-GB" sz="2200"/>
              <a:t>We must work together to increase awareness, understanding and reduce stigma</a:t>
            </a:r>
          </a:p>
        </p:txBody>
      </p:sp>
      <p:pic>
        <p:nvPicPr>
          <p:cNvPr id="4098" name="Picture 2" descr="WHO | World Health Organization">
            <a:extLst>
              <a:ext uri="{FF2B5EF4-FFF2-40B4-BE49-F238E27FC236}">
                <a16:creationId xmlns:a16="http://schemas.microsoft.com/office/drawing/2014/main" id="{FB42E33F-F0A6-41D8-99BB-E6E47B1C8CF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95763" y="214849"/>
            <a:ext cx="4042409" cy="1616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Publisher: Department of Health - London Datastore">
            <a:extLst>
              <a:ext uri="{FF2B5EF4-FFF2-40B4-BE49-F238E27FC236}">
                <a16:creationId xmlns:a16="http://schemas.microsoft.com/office/drawing/2014/main" id="{28FD01BE-2383-4408-83D2-C867058FE02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27127" y="4118845"/>
            <a:ext cx="2644834" cy="1715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326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A0D33-2787-4933-BAA5-430DB6C0FF6C}"/>
              </a:ext>
            </a:extLst>
          </p:cNvPr>
          <p:cNvSpPr>
            <a:spLocks noGrp="1"/>
          </p:cNvSpPr>
          <p:nvPr>
            <p:ph type="title"/>
          </p:nvPr>
        </p:nvSpPr>
        <p:spPr/>
        <p:txBody>
          <a:bodyPr/>
          <a:lstStyle/>
          <a:p>
            <a:r>
              <a:rPr lang="en-US" dirty="0"/>
              <a:t>What Factors Impact upon our Mental Health?</a:t>
            </a:r>
            <a:endParaRPr lang="en-GB" dirty="0"/>
          </a:p>
        </p:txBody>
      </p:sp>
      <p:sp>
        <p:nvSpPr>
          <p:cNvPr id="3" name="Content Placeholder 2">
            <a:extLst>
              <a:ext uri="{FF2B5EF4-FFF2-40B4-BE49-F238E27FC236}">
                <a16:creationId xmlns:a16="http://schemas.microsoft.com/office/drawing/2014/main" id="{9F518B46-B065-460D-8632-2374B73685BC}"/>
              </a:ext>
            </a:extLst>
          </p:cNvPr>
          <p:cNvSpPr>
            <a:spLocks noGrp="1"/>
          </p:cNvSpPr>
          <p:nvPr>
            <p:ph idx="1"/>
          </p:nvPr>
        </p:nvSpPr>
        <p:spPr/>
        <p:txBody>
          <a:bodyPr/>
          <a:lstStyle/>
          <a:p>
            <a:r>
              <a:rPr lang="en-GB" sz="4000" dirty="0"/>
              <a:t>Early experiences (attachment)</a:t>
            </a:r>
          </a:p>
          <a:p>
            <a:r>
              <a:rPr lang="en-GB" sz="4000" dirty="0"/>
              <a:t>Genetic Factors</a:t>
            </a:r>
          </a:p>
          <a:p>
            <a:r>
              <a:rPr lang="en-GB" sz="4000" dirty="0"/>
              <a:t>Stress Management</a:t>
            </a:r>
          </a:p>
          <a:p>
            <a:r>
              <a:rPr lang="en-GB" sz="4000" dirty="0"/>
              <a:t>Drugs and Alcohol</a:t>
            </a:r>
          </a:p>
          <a:p>
            <a:r>
              <a:rPr lang="en-GB" sz="4000" dirty="0"/>
              <a:t>Lifestyle (exercise, relationships)</a:t>
            </a:r>
          </a:p>
          <a:p>
            <a:r>
              <a:rPr lang="en-GB" sz="4000" dirty="0"/>
              <a:t>Resilience</a:t>
            </a:r>
          </a:p>
          <a:p>
            <a:endParaRPr lang="en-GB" dirty="0"/>
          </a:p>
        </p:txBody>
      </p:sp>
    </p:spTree>
    <p:extLst>
      <p:ext uri="{BB962C8B-B14F-4D97-AF65-F5344CB8AC3E}">
        <p14:creationId xmlns:p14="http://schemas.microsoft.com/office/powerpoint/2010/main" val="4136856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1CF2E-3CF5-4F37-AB85-0C86D1B110B2}"/>
              </a:ext>
            </a:extLst>
          </p:cNvPr>
          <p:cNvSpPr>
            <a:spLocks noGrp="1"/>
          </p:cNvSpPr>
          <p:nvPr>
            <p:ph type="title"/>
          </p:nvPr>
        </p:nvSpPr>
        <p:spPr/>
        <p:txBody>
          <a:bodyPr/>
          <a:lstStyle/>
          <a:p>
            <a:r>
              <a:rPr lang="en-US" dirty="0"/>
              <a:t>Statistics – 1 in 3 </a:t>
            </a:r>
            <a:endParaRPr lang="en-GB" dirty="0"/>
          </a:p>
        </p:txBody>
      </p:sp>
      <p:pic>
        <p:nvPicPr>
          <p:cNvPr id="5" name="Picture 2" descr="C:\Documents and Settings\srussell3\Local Settings\Temporary Internet Files\Content.IE5\QCFITJ3L\14631651047_f4ce4470cf_z[1].jpg">
            <a:extLst>
              <a:ext uri="{FF2B5EF4-FFF2-40B4-BE49-F238E27FC236}">
                <a16:creationId xmlns:a16="http://schemas.microsoft.com/office/drawing/2014/main" id="{F13ED4C3-A119-41D0-98D8-151F980075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41021" y="1825625"/>
            <a:ext cx="290995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106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D8E06-818A-46DB-9387-9C9D3919F856}"/>
              </a:ext>
            </a:extLst>
          </p:cNvPr>
          <p:cNvSpPr>
            <a:spLocks noGrp="1"/>
          </p:cNvSpPr>
          <p:nvPr>
            <p:ph type="title"/>
          </p:nvPr>
        </p:nvSpPr>
        <p:spPr/>
        <p:txBody>
          <a:bodyPr/>
          <a:lstStyle/>
          <a:p>
            <a:r>
              <a:rPr lang="en-GB" dirty="0"/>
              <a:t>Mental Health Challenges</a:t>
            </a:r>
          </a:p>
        </p:txBody>
      </p:sp>
      <p:sp>
        <p:nvSpPr>
          <p:cNvPr id="3" name="Content Placeholder 2">
            <a:extLst>
              <a:ext uri="{FF2B5EF4-FFF2-40B4-BE49-F238E27FC236}">
                <a16:creationId xmlns:a16="http://schemas.microsoft.com/office/drawing/2014/main" id="{E52FABEF-20A7-4E5F-B457-DB9D70C5AE63}"/>
              </a:ext>
            </a:extLst>
          </p:cNvPr>
          <p:cNvSpPr>
            <a:spLocks noGrp="1"/>
          </p:cNvSpPr>
          <p:nvPr>
            <p:ph idx="1"/>
          </p:nvPr>
        </p:nvSpPr>
        <p:spPr/>
        <p:txBody>
          <a:bodyPr/>
          <a:lstStyle/>
          <a:p>
            <a:pPr marL="0" indent="0">
              <a:buNone/>
            </a:pPr>
            <a:r>
              <a:rPr lang="en-GB" dirty="0"/>
              <a:t>Depression</a:t>
            </a:r>
          </a:p>
          <a:p>
            <a:pPr marL="0" indent="0">
              <a:buNone/>
            </a:pPr>
            <a:r>
              <a:rPr lang="en-GB" dirty="0"/>
              <a:t>Anxiety</a:t>
            </a:r>
          </a:p>
          <a:p>
            <a:pPr marL="0" indent="0">
              <a:buNone/>
            </a:pPr>
            <a:r>
              <a:rPr lang="en-GB" dirty="0"/>
              <a:t>Psychosis</a:t>
            </a:r>
          </a:p>
          <a:p>
            <a:pPr marL="0" indent="0">
              <a:buNone/>
            </a:pPr>
            <a:r>
              <a:rPr lang="en-GB" dirty="0"/>
              <a:t>Schizophrenia</a:t>
            </a:r>
          </a:p>
          <a:p>
            <a:pPr marL="0" indent="0">
              <a:buNone/>
            </a:pPr>
            <a:r>
              <a:rPr lang="en-GB" dirty="0"/>
              <a:t>Bipolar Affective Disorder</a:t>
            </a:r>
          </a:p>
          <a:p>
            <a:pPr marL="0" indent="0">
              <a:buNone/>
            </a:pPr>
            <a:r>
              <a:rPr lang="en-GB" dirty="0"/>
              <a:t>Personality Disorder</a:t>
            </a:r>
          </a:p>
          <a:p>
            <a:pPr marL="0" indent="0">
              <a:buNone/>
            </a:pPr>
            <a:r>
              <a:rPr lang="en-GB" dirty="0"/>
              <a:t>Eating Disorders</a:t>
            </a:r>
          </a:p>
          <a:p>
            <a:pPr marL="0" indent="0">
              <a:buNone/>
            </a:pPr>
            <a:r>
              <a:rPr lang="en-GB" dirty="0"/>
              <a:t>Addiction</a:t>
            </a:r>
          </a:p>
          <a:p>
            <a:endParaRPr lang="en-GB" dirty="0"/>
          </a:p>
        </p:txBody>
      </p:sp>
    </p:spTree>
    <p:extLst>
      <p:ext uri="{BB962C8B-B14F-4D97-AF65-F5344CB8AC3E}">
        <p14:creationId xmlns:p14="http://schemas.microsoft.com/office/powerpoint/2010/main" val="561176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DDB14-2298-44A4-A091-90413C747036}"/>
              </a:ext>
            </a:extLst>
          </p:cNvPr>
          <p:cNvSpPr>
            <a:spLocks noGrp="1"/>
          </p:cNvSpPr>
          <p:nvPr>
            <p:ph type="title"/>
          </p:nvPr>
        </p:nvSpPr>
        <p:spPr/>
        <p:txBody>
          <a:bodyPr/>
          <a:lstStyle/>
          <a:p>
            <a:r>
              <a:rPr lang="en-US" dirty="0"/>
              <a:t>Impact of Covid 19 – four phases</a:t>
            </a:r>
            <a:endParaRPr lang="en-GB" dirty="0"/>
          </a:p>
        </p:txBody>
      </p:sp>
      <p:sp>
        <p:nvSpPr>
          <p:cNvPr id="3" name="Content Placeholder 2">
            <a:extLst>
              <a:ext uri="{FF2B5EF4-FFF2-40B4-BE49-F238E27FC236}">
                <a16:creationId xmlns:a16="http://schemas.microsoft.com/office/drawing/2014/main" id="{7817ED9E-F498-4EC9-BF2E-E27D41A479C6}"/>
              </a:ext>
            </a:extLst>
          </p:cNvPr>
          <p:cNvSpPr>
            <a:spLocks noGrp="1"/>
          </p:cNvSpPr>
          <p:nvPr>
            <p:ph idx="1"/>
          </p:nvPr>
        </p:nvSpPr>
        <p:spPr>
          <a:xfrm>
            <a:off x="267629" y="1583473"/>
            <a:ext cx="11541512" cy="5006898"/>
          </a:xfrm>
        </p:spPr>
        <p:txBody>
          <a:bodyPr/>
          <a:lstStyle/>
          <a:p>
            <a:r>
              <a:rPr lang="en-US" dirty="0"/>
              <a:t>Acute Uncertainty – </a:t>
            </a:r>
            <a:r>
              <a:rPr lang="en-US" dirty="0" err="1"/>
              <a:t>analyse</a:t>
            </a:r>
            <a:r>
              <a:rPr lang="en-US" dirty="0"/>
              <a:t> and </a:t>
            </a:r>
            <a:r>
              <a:rPr lang="en-US" dirty="0" err="1"/>
              <a:t>catastrophise</a:t>
            </a:r>
            <a:r>
              <a:rPr lang="en-US" dirty="0"/>
              <a:t> </a:t>
            </a:r>
          </a:p>
          <a:p>
            <a:r>
              <a:rPr lang="en-US" sz="1200" dirty="0"/>
              <a:t>High emotion, shock, hyper alert or more withdrawn – draining of energy</a:t>
            </a:r>
          </a:p>
          <a:p>
            <a:r>
              <a:rPr lang="en-US" sz="1200" dirty="0" err="1"/>
              <a:t>Prioritise</a:t>
            </a:r>
            <a:r>
              <a:rPr lang="en-US" sz="1200" dirty="0"/>
              <a:t> – to maintain energy and assess the new</a:t>
            </a:r>
          </a:p>
          <a:p>
            <a:r>
              <a:rPr lang="en-US" dirty="0"/>
              <a:t>Disruption – fear, anger and sadness</a:t>
            </a:r>
          </a:p>
          <a:p>
            <a:r>
              <a:rPr lang="en-US" sz="1200" dirty="0"/>
              <a:t>Negative emotions, helplessness, exhaustion</a:t>
            </a:r>
          </a:p>
          <a:p>
            <a:r>
              <a:rPr lang="en-US" sz="1200" dirty="0" err="1"/>
              <a:t>Prioritise</a:t>
            </a:r>
            <a:r>
              <a:rPr lang="en-US" sz="1200" dirty="0"/>
              <a:t> – Social connections, purpose, work on resilience</a:t>
            </a:r>
          </a:p>
          <a:p>
            <a:r>
              <a:rPr lang="en-US" dirty="0"/>
              <a:t>Adaption – Explore, experiment and understand</a:t>
            </a:r>
          </a:p>
          <a:p>
            <a:r>
              <a:rPr lang="en-US" sz="1200" dirty="0"/>
              <a:t>Emotional reactions are reduced, more clear headed, decision making improves</a:t>
            </a:r>
          </a:p>
          <a:p>
            <a:r>
              <a:rPr lang="en-US" sz="1200" dirty="0" err="1"/>
              <a:t>Prioritise</a:t>
            </a:r>
            <a:r>
              <a:rPr lang="en-US" sz="1200" dirty="0"/>
              <a:t> – Building resilience</a:t>
            </a:r>
          </a:p>
          <a:p>
            <a:r>
              <a:rPr lang="en-US" sz="1200" dirty="0"/>
              <a:t>Conversation and collaboration</a:t>
            </a:r>
          </a:p>
          <a:p>
            <a:r>
              <a:rPr lang="en-US" dirty="0"/>
              <a:t>New Normal – Adapt, accept and be productive</a:t>
            </a:r>
          </a:p>
          <a:p>
            <a:r>
              <a:rPr lang="en-US" sz="1200" dirty="0"/>
              <a:t>Usual Emotional State – levels of wellbeing</a:t>
            </a:r>
          </a:p>
          <a:p>
            <a:r>
              <a:rPr lang="en-US" sz="1200" dirty="0" err="1"/>
              <a:t>Prioritise</a:t>
            </a:r>
            <a:r>
              <a:rPr lang="en-US" sz="1200" dirty="0"/>
              <a:t> – Constant review of standard wellbeing practices – energy and resilience</a:t>
            </a:r>
          </a:p>
          <a:p>
            <a:r>
              <a:rPr lang="en-US" sz="1200" dirty="0"/>
              <a:t>For further reading see </a:t>
            </a:r>
            <a:r>
              <a:rPr lang="en-US" sz="1200" dirty="0">
                <a:hlinkClick r:id="rId2"/>
              </a:rPr>
              <a:t>www.robersoncooper.com</a:t>
            </a:r>
            <a:r>
              <a:rPr lang="en-US" sz="1200" dirty="0"/>
              <a:t>  </a:t>
            </a:r>
          </a:p>
          <a:p>
            <a:endParaRPr lang="en-US" dirty="0"/>
          </a:p>
          <a:p>
            <a:endParaRPr lang="en-GB" dirty="0"/>
          </a:p>
        </p:txBody>
      </p:sp>
    </p:spTree>
    <p:extLst>
      <p:ext uri="{BB962C8B-B14F-4D97-AF65-F5344CB8AC3E}">
        <p14:creationId xmlns:p14="http://schemas.microsoft.com/office/powerpoint/2010/main" val="3115114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293BF-BBB4-4FA2-8D2F-9DA5F6045FA0}"/>
              </a:ext>
            </a:extLst>
          </p:cNvPr>
          <p:cNvSpPr>
            <a:spLocks noGrp="1"/>
          </p:cNvSpPr>
          <p:nvPr>
            <p:ph type="title"/>
          </p:nvPr>
        </p:nvSpPr>
        <p:spPr/>
        <p:txBody>
          <a:bodyPr/>
          <a:lstStyle/>
          <a:p>
            <a:r>
              <a:rPr lang="en-US" dirty="0"/>
              <a:t>Acknowledging the present time (Nov 2020)</a:t>
            </a:r>
            <a:endParaRPr lang="en-GB" dirty="0"/>
          </a:p>
        </p:txBody>
      </p:sp>
      <p:sp>
        <p:nvSpPr>
          <p:cNvPr id="3" name="Content Placeholder 2">
            <a:extLst>
              <a:ext uri="{FF2B5EF4-FFF2-40B4-BE49-F238E27FC236}">
                <a16:creationId xmlns:a16="http://schemas.microsoft.com/office/drawing/2014/main" id="{9188EF72-FE77-4C36-B0EC-4FC63D6D3113}"/>
              </a:ext>
            </a:extLst>
          </p:cNvPr>
          <p:cNvSpPr>
            <a:spLocks noGrp="1"/>
          </p:cNvSpPr>
          <p:nvPr>
            <p:ph idx="1"/>
          </p:nvPr>
        </p:nvSpPr>
        <p:spPr/>
        <p:txBody>
          <a:bodyPr/>
          <a:lstStyle/>
          <a:p>
            <a:pPr algn="l"/>
            <a:r>
              <a:rPr lang="en-US" b="0" i="0" dirty="0">
                <a:solidFill>
                  <a:srgbClr val="454647"/>
                </a:solidFill>
                <a:effectLst/>
                <a:latin typeface="-apple-system"/>
              </a:rPr>
              <a:t>COVID-19 has challenged our mental health and wellbeing like never before; everything about our world of work has been turned upside-down.</a:t>
            </a:r>
          </a:p>
          <a:p>
            <a:pPr algn="l"/>
            <a:r>
              <a:rPr lang="en-US" b="0" i="0" dirty="0">
                <a:solidFill>
                  <a:srgbClr val="454647"/>
                </a:solidFill>
                <a:effectLst/>
                <a:latin typeface="-apple-system"/>
              </a:rPr>
              <a:t>Uncertainty and insecurity about health, finances, our work and our families are challenging each and every one of us, and the emotional impact is becoming very real for many of us.</a:t>
            </a:r>
          </a:p>
          <a:p>
            <a:endParaRPr lang="en-GB" dirty="0"/>
          </a:p>
        </p:txBody>
      </p:sp>
    </p:spTree>
    <p:extLst>
      <p:ext uri="{BB962C8B-B14F-4D97-AF65-F5344CB8AC3E}">
        <p14:creationId xmlns:p14="http://schemas.microsoft.com/office/powerpoint/2010/main" val="36825938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527</Words>
  <Application>Microsoft Macintosh PowerPoint</Application>
  <PresentationFormat>Widescreen</PresentationFormat>
  <Paragraphs>89</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-apple-system</vt:lpstr>
      <vt:lpstr>Arial</vt:lpstr>
      <vt:lpstr>Calibri</vt:lpstr>
      <vt:lpstr>Calibri Light</vt:lpstr>
      <vt:lpstr>Office Theme</vt:lpstr>
      <vt:lpstr>Mental Wellbeing</vt:lpstr>
      <vt:lpstr>Introduction</vt:lpstr>
      <vt:lpstr>Aims </vt:lpstr>
      <vt:lpstr>No health without mental health</vt:lpstr>
      <vt:lpstr>What Factors Impact upon our Mental Health?</vt:lpstr>
      <vt:lpstr>Statistics – 1 in 3 </vt:lpstr>
      <vt:lpstr>Mental Health Challenges</vt:lpstr>
      <vt:lpstr>Impact of Covid 19 – four phases</vt:lpstr>
      <vt:lpstr>Acknowledging the present time (Nov 2020)</vt:lpstr>
      <vt:lpstr>Bio-Psycho-Social Model</vt:lpstr>
      <vt:lpstr>PowerPoint Presentation</vt:lpstr>
      <vt:lpstr>Stigma</vt:lpstr>
      <vt:lpstr>PowerPoint Presentation</vt:lpstr>
      <vt:lpstr>PowerPoint Presentation</vt:lpstr>
      <vt:lpstr>Balance in life</vt:lpstr>
      <vt:lpstr>Resilience – What is it?</vt:lpstr>
      <vt:lpstr>What do we see here?</vt:lpstr>
      <vt:lpstr>Good Mental Health</vt:lpstr>
      <vt:lpstr>Benefits of exercise</vt:lpstr>
      <vt:lpstr>What can you do to ensure Good Mental Health?</vt:lpstr>
      <vt:lpstr>PowerPoint Presentation</vt:lpstr>
      <vt:lpstr>Meaning and Purpose – feel good stuff</vt:lpstr>
      <vt:lpstr>Further Information</vt:lpstr>
      <vt:lpstr>PowerPoint Presentation</vt:lpstr>
      <vt:lpstr>PowerPoint Presentation</vt:lpstr>
      <vt:lpstr>Professional Help</vt:lpstr>
      <vt:lpstr>Care and compassion for self and others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Wellbeing</dc:title>
  <dc:creator>Sarah Russell</dc:creator>
  <cp:lastModifiedBy>Claire Puzzar (nee Duguid)</cp:lastModifiedBy>
  <cp:revision>2</cp:revision>
  <dcterms:created xsi:type="dcterms:W3CDTF">2020-11-17T13:15:15Z</dcterms:created>
  <dcterms:modified xsi:type="dcterms:W3CDTF">2020-11-20T13:59:05Z</dcterms:modified>
</cp:coreProperties>
</file>